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48" r:id="rId3"/>
    <p:sldId id="257" r:id="rId4"/>
    <p:sldId id="320" r:id="rId5"/>
    <p:sldId id="321" r:id="rId6"/>
    <p:sldId id="322" r:id="rId7"/>
    <p:sldId id="323" r:id="rId8"/>
    <p:sldId id="365" r:id="rId9"/>
    <p:sldId id="324" r:id="rId10"/>
    <p:sldId id="367" r:id="rId11"/>
    <p:sldId id="379" r:id="rId12"/>
    <p:sldId id="329" r:id="rId13"/>
    <p:sldId id="325" r:id="rId14"/>
    <p:sldId id="292" r:id="rId15"/>
    <p:sldId id="326" r:id="rId16"/>
    <p:sldId id="327" r:id="rId17"/>
    <p:sldId id="330" r:id="rId18"/>
    <p:sldId id="331" r:id="rId19"/>
    <p:sldId id="332" r:id="rId20"/>
    <p:sldId id="333" r:id="rId21"/>
    <p:sldId id="328" r:id="rId22"/>
    <p:sldId id="386" r:id="rId23"/>
    <p:sldId id="345" r:id="rId24"/>
    <p:sldId id="346" r:id="rId25"/>
    <p:sldId id="349" r:id="rId26"/>
    <p:sldId id="347" r:id="rId27"/>
    <p:sldId id="350" r:id="rId28"/>
    <p:sldId id="351" r:id="rId29"/>
    <p:sldId id="352" r:id="rId30"/>
    <p:sldId id="380" r:id="rId31"/>
    <p:sldId id="353" r:id="rId32"/>
    <p:sldId id="354" r:id="rId33"/>
    <p:sldId id="355" r:id="rId34"/>
    <p:sldId id="356" r:id="rId35"/>
    <p:sldId id="357" r:id="rId36"/>
    <p:sldId id="358" r:id="rId37"/>
    <p:sldId id="384" r:id="rId38"/>
    <p:sldId id="382" r:id="rId39"/>
    <p:sldId id="359" r:id="rId40"/>
    <p:sldId id="381" r:id="rId41"/>
    <p:sldId id="360" r:id="rId42"/>
    <p:sldId id="361" r:id="rId43"/>
    <p:sldId id="364" r:id="rId44"/>
    <p:sldId id="362" r:id="rId45"/>
    <p:sldId id="363" r:id="rId46"/>
    <p:sldId id="377" r:id="rId47"/>
    <p:sldId id="368" r:id="rId48"/>
    <p:sldId id="369" r:id="rId49"/>
    <p:sldId id="370" r:id="rId50"/>
    <p:sldId id="371" r:id="rId51"/>
    <p:sldId id="374" r:id="rId52"/>
    <p:sldId id="372" r:id="rId53"/>
    <p:sldId id="373" r:id="rId54"/>
    <p:sldId id="375" r:id="rId55"/>
    <p:sldId id="376" r:id="rId56"/>
    <p:sldId id="378" r:id="rId57"/>
    <p:sldId id="334" r:id="rId58"/>
    <p:sldId id="336" r:id="rId59"/>
    <p:sldId id="335" r:id="rId60"/>
    <p:sldId id="337" r:id="rId61"/>
    <p:sldId id="339" r:id="rId62"/>
    <p:sldId id="340" r:id="rId63"/>
    <p:sldId id="341" r:id="rId64"/>
    <p:sldId id="342" r:id="rId65"/>
    <p:sldId id="343" r:id="rId66"/>
    <p:sldId id="366" r:id="rId67"/>
    <p:sldId id="383" r:id="rId68"/>
    <p:sldId id="344" r:id="rId69"/>
    <p:sldId id="293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445654-9F2C-0540-A970-E54DB702EEFA}">
          <p14:sldIdLst>
            <p14:sldId id="256"/>
            <p14:sldId id="348"/>
            <p14:sldId id="257"/>
          </p14:sldIdLst>
        </p14:section>
        <p14:section name="Introduction to Generics in Java" id="{D67A93E7-BF77-4B49-B351-60A0DDE4FEC4}">
          <p14:sldIdLst>
            <p14:sldId id="320"/>
            <p14:sldId id="321"/>
            <p14:sldId id="322"/>
            <p14:sldId id="323"/>
            <p14:sldId id="365"/>
            <p14:sldId id="324"/>
            <p14:sldId id="367"/>
            <p14:sldId id="379"/>
            <p14:sldId id="329"/>
            <p14:sldId id="325"/>
          </p14:sldIdLst>
        </p14:section>
        <p14:section name="What you should know about types?" id="{B088668D-FEB7-4DAA-9618-A4576C701FD9}">
          <p14:sldIdLst>
            <p14:sldId id="292"/>
            <p14:sldId id="326"/>
            <p14:sldId id="327"/>
            <p14:sldId id="330"/>
            <p14:sldId id="331"/>
            <p14:sldId id="332"/>
            <p14:sldId id="333"/>
          </p14:sldIdLst>
        </p14:section>
        <p14:section name="Subtyping and Wildcards" id="{20CE8564-70CA-5840-B766-50DFA3F869E7}">
          <p14:sldIdLst>
            <p14:sldId id="328"/>
            <p14:sldId id="386"/>
            <p14:sldId id="345"/>
            <p14:sldId id="346"/>
            <p14:sldId id="349"/>
            <p14:sldId id="347"/>
            <p14:sldId id="350"/>
            <p14:sldId id="351"/>
            <p14:sldId id="352"/>
          </p14:sldIdLst>
        </p14:section>
        <p14:section name="Get and Put Principle" id="{D5144588-FD24-4346-AE04-CFCCB5EB8AAC}">
          <p14:sldIdLst>
            <p14:sldId id="380"/>
            <p14:sldId id="353"/>
            <p14:sldId id="354"/>
            <p14:sldId id="355"/>
            <p14:sldId id="356"/>
            <p14:sldId id="357"/>
            <p14:sldId id="358"/>
            <p14:sldId id="384"/>
            <p14:sldId id="382"/>
            <p14:sldId id="359"/>
          </p14:sldIdLst>
        </p14:section>
        <p14:section name="Restrictions on Wildcards" id="{80069507-789F-4D4A-88E1-D0A194C37301}">
          <p14:sldIdLst>
            <p14:sldId id="381"/>
            <p14:sldId id="360"/>
            <p14:sldId id="361"/>
            <p14:sldId id="364"/>
            <p14:sldId id="362"/>
            <p14:sldId id="363"/>
          </p14:sldIdLst>
        </p14:section>
        <p14:section name="Bounds" id="{561F221E-DF68-D246-977C-6AD2C5256EC1}">
          <p14:sldIdLst>
            <p14:sldId id="377"/>
            <p14:sldId id="368"/>
            <p14:sldId id="369"/>
            <p14:sldId id="370"/>
            <p14:sldId id="371"/>
            <p14:sldId id="374"/>
            <p14:sldId id="372"/>
            <p14:sldId id="373"/>
            <p14:sldId id="375"/>
            <p14:sldId id="376"/>
            <p14:sldId id="378"/>
          </p14:sldIdLst>
        </p14:section>
        <p14:section name="Generic classes in the nutshell" id="{11FF6738-3EB2-C84A-9A06-190CF96902BC}">
          <p14:sldIdLst>
            <p14:sldId id="334"/>
            <p14:sldId id="336"/>
            <p14:sldId id="335"/>
            <p14:sldId id="337"/>
            <p14:sldId id="339"/>
            <p14:sldId id="340"/>
            <p14:sldId id="341"/>
            <p14:sldId id="342"/>
            <p14:sldId id="343"/>
            <p14:sldId id="366"/>
          </p14:sldIdLst>
        </p14:section>
        <p14:section name="Outro" id="{7CEC0D0E-6DB5-604D-A028-C76867C373E1}">
          <p14:sldIdLst>
            <p14:sldId id="383"/>
          </p14:sldIdLst>
        </p14:section>
        <p14:section name="Misc" id="{BFA2CC6D-1F3E-6B41-A8F0-8072E1955ED4}">
          <p14:sldIdLst>
            <p14:sldId id="344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B2"/>
    <a:srgbClr val="2D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404" autoAdjust="0"/>
  </p:normalViewPr>
  <p:slideViewPr>
    <p:cSldViewPr snapToGrid="0" snapToObjects="1">
      <p:cViewPr varScale="1">
        <p:scale>
          <a:sx n="95" d="100"/>
          <a:sy n="95" d="100"/>
        </p:scale>
        <p:origin x="206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2EF09-AD93-4D33-A17C-EE2AC4CD0251}" type="datetimeFigureOut">
              <a:rPr lang="pl-PL" smtClean="0"/>
              <a:pPr/>
              <a:t>25.03.2017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15D41-A626-43A5-BC5F-63166D5EA12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021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964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05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890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8908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4563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711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6840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4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693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9411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15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0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46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1128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8127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1869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7724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5132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Deklarowanie, nie inicjalizacja!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4415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841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To jest grubszy</a:t>
            </a:r>
            <a:r>
              <a:rPr lang="pl-PL" baseline="0" dirty="0" smtClean="0"/>
              <a:t> temat, jeśli starczy czasu to </a:t>
            </a:r>
            <a:r>
              <a:rPr lang="pl-PL" baseline="0" dirty="0" err="1" smtClean="0"/>
              <a:t>dokoncze</a:t>
            </a:r>
            <a:endParaRPr lang="pl-PL" baseline="0" dirty="0" smtClean="0"/>
          </a:p>
          <a:p>
            <a:endParaRPr lang="pl-PL" baseline="0" dirty="0" smtClean="0"/>
          </a:p>
          <a:p>
            <a:pPr marL="228600" indent="-228600">
              <a:buAutoNum type="arabicPeriod"/>
            </a:pPr>
            <a:r>
              <a:rPr lang="pl-PL" baseline="0" dirty="0" smtClean="0"/>
              <a:t>Too </a:t>
            </a:r>
            <a:r>
              <a:rPr lang="pl-PL" baseline="0" dirty="0" err="1" smtClean="0"/>
              <a:t>restrictive</a:t>
            </a:r>
            <a:r>
              <a:rPr lang="pl-PL" baseline="0" dirty="0" smtClean="0"/>
              <a:t> (</a:t>
            </a:r>
            <a:r>
              <a:rPr lang="pl-PL" baseline="0" dirty="0" err="1" smtClean="0"/>
              <a:t>copying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only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Integers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Integers</a:t>
            </a:r>
            <a:r>
              <a:rPr lang="pl-PL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pl-PL" baseline="0" dirty="0" smtClean="0"/>
              <a:t>Works </a:t>
            </a:r>
            <a:r>
              <a:rPr lang="pl-PL" baseline="0" dirty="0" err="1" smtClean="0"/>
              <a:t>only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Collections</a:t>
            </a:r>
            <a:r>
              <a:rPr lang="pl-PL" baseline="0" dirty="0" smtClean="0"/>
              <a:t>.&lt;Object&gt;</a:t>
            </a:r>
            <a:r>
              <a:rPr lang="pl-PL" baseline="0" dirty="0" err="1" smtClean="0"/>
              <a:t>copy</a:t>
            </a:r>
            <a:r>
              <a:rPr lang="pl-PL" baseline="0" dirty="0" smtClean="0"/>
              <a:t>(</a:t>
            </a:r>
            <a:r>
              <a:rPr lang="pl-PL" baseline="0" dirty="0" err="1" smtClean="0"/>
              <a:t>objs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ints</a:t>
            </a:r>
            <a:r>
              <a:rPr lang="pl-PL" baseline="0" dirty="0" smtClean="0"/>
              <a:t>);</a:t>
            </a:r>
          </a:p>
          <a:p>
            <a:pPr marL="228600" indent="-228600">
              <a:buAutoNum type="arabicPeriod"/>
            </a:pPr>
            <a:r>
              <a:rPr lang="pl-PL" baseline="0" dirty="0" smtClean="0"/>
              <a:t>Works </a:t>
            </a:r>
            <a:r>
              <a:rPr lang="pl-PL" baseline="0" dirty="0" err="1" smtClean="0"/>
              <a:t>only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Collections</a:t>
            </a:r>
            <a:r>
              <a:rPr lang="pl-PL" baseline="0" dirty="0" smtClean="0"/>
              <a:t>.&lt;</a:t>
            </a:r>
            <a:r>
              <a:rPr lang="pl-PL" baseline="0" dirty="0" err="1" smtClean="0"/>
              <a:t>Integer</a:t>
            </a:r>
            <a:r>
              <a:rPr lang="pl-PL" baseline="0" dirty="0" smtClean="0"/>
              <a:t>&gt;</a:t>
            </a:r>
            <a:r>
              <a:rPr lang="pl-PL" baseline="0" dirty="0" err="1" smtClean="0"/>
              <a:t>copy</a:t>
            </a:r>
            <a:r>
              <a:rPr lang="pl-PL" baseline="0" dirty="0" smtClean="0"/>
              <a:t>(</a:t>
            </a:r>
            <a:r>
              <a:rPr lang="pl-PL" baseline="0" dirty="0" err="1" smtClean="0"/>
              <a:t>objs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ints</a:t>
            </a:r>
            <a:r>
              <a:rPr lang="pl-PL" baseline="0" dirty="0" smtClean="0"/>
              <a:t>);</a:t>
            </a:r>
          </a:p>
          <a:p>
            <a:pPr marL="228600" indent="-228600">
              <a:buAutoNum type="arabicPeriod"/>
            </a:pPr>
            <a:r>
              <a:rPr lang="pl-PL" baseline="0" dirty="0" smtClean="0"/>
              <a:t>Works with </a:t>
            </a:r>
            <a:r>
              <a:rPr lang="pl-PL" baseline="0" dirty="0" err="1" smtClean="0"/>
              <a:t>all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calls</a:t>
            </a:r>
            <a:r>
              <a:rPr lang="pl-PL" baseline="0" dirty="0" smtClean="0"/>
              <a:t> (</a:t>
            </a:r>
            <a:r>
              <a:rPr lang="pl-PL" baseline="0" dirty="0" err="1" smtClean="0"/>
              <a:t>implicit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explicit</a:t>
            </a:r>
            <a:r>
              <a:rPr lang="pl-PL" baseline="0" dirty="0" smtClean="0"/>
              <a:t>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653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807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13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dirty="0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3132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617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721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877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381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426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98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7110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1850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8553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955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Important</a:t>
            </a:r>
            <a:r>
              <a:rPr lang="pl-PL" dirty="0" smtClean="0"/>
              <a:t> </a:t>
            </a:r>
            <a:r>
              <a:rPr lang="pl-PL" dirty="0" err="1" smtClean="0"/>
              <a:t>stuff</a:t>
            </a:r>
            <a:r>
              <a:rPr lang="pl-PL" smtClean="0"/>
              <a:t>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11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307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685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849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4253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422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6237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5296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260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6490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2273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9765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0118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294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3833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95373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6043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6651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747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078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2904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76648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07539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27131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2008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86333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70711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296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200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883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768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15D41-A626-43A5-BC5F-63166D5EA120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70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smtClean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 smtClean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97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 smtClean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dirty="0" err="1" smtClean="0"/>
              <a:t>Nagłowek</a:t>
            </a:r>
            <a:r>
              <a:rPr lang="pl-PL" dirty="0" smtClean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 smtClean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 smtClean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8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l-PL" dirty="0" smtClean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8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Arial"/>
                <a:cs typeface="Arial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Arial"/>
                <a:cs typeface="Arial"/>
              </a:rPr>
              <a:t>TECHNOLOGIES THAT GUIDE INDUSTRY</a:t>
            </a:r>
            <a:endParaRPr lang="en-US" sz="1200" spc="3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pl-PL" smtClean="0"/>
              <a:t>Kliknij ikonę, aby dodać obraz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8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6" r:id="rId6"/>
    <p:sldLayoutId id="2147483664" r:id="rId7"/>
    <p:sldLayoutId id="2147483665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Java Generics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Maciej Kucharek, Paweł Łagan</a:t>
            </a:r>
            <a:r>
              <a:rPr lang="pl-PL" noProof="0" dirty="0" smtClean="0"/>
              <a:t>, </a:t>
            </a:r>
            <a:r>
              <a:rPr lang="pl-PL" noProof="0" smtClean="0"/>
              <a:t>Michał Dubel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8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pl-PL" noProof="0" dirty="0" err="1" smtClean="0"/>
              <a:t>Type</a:t>
            </a:r>
            <a:r>
              <a:rPr lang="pl-PL" noProof="0" dirty="0" smtClean="0"/>
              <a:t> argument </a:t>
            </a:r>
            <a:r>
              <a:rPr lang="pl-PL" noProof="0" dirty="0" err="1" smtClean="0"/>
              <a:t>inference</a:t>
            </a:r>
            <a:r>
              <a:rPr lang="pl-PL" noProof="0" dirty="0" smtClean="0"/>
              <a:t> for </a:t>
            </a:r>
            <a:r>
              <a:rPr lang="pl-PL" noProof="0" dirty="0" err="1" smtClean="0"/>
              <a:t>instance</a:t>
            </a:r>
            <a:r>
              <a:rPr lang="pl-PL" noProof="0" dirty="0" smtClean="0"/>
              <a:t> </a:t>
            </a:r>
            <a:r>
              <a:rPr lang="pl-PL" noProof="0" dirty="0" err="1" smtClean="0"/>
              <a:t>creation</a:t>
            </a:r>
            <a:r>
              <a:rPr lang="pl-PL" noProof="0" dirty="0" smtClean="0"/>
              <a:t> </a:t>
            </a:r>
            <a:r>
              <a:rPr lang="pl-PL" noProof="0" dirty="0" err="1" smtClean="0"/>
              <a:t>expressions</a:t>
            </a:r>
            <a:endParaRPr lang="en-US" noProof="0" dirty="0" smtClean="0"/>
          </a:p>
          <a:p>
            <a:pPr marL="198900" indent="0">
              <a:buNone/>
            </a:pPr>
            <a:r>
              <a:rPr lang="pl-PL" b="1" i="1" dirty="0" smtClean="0"/>
              <a:t>	</a:t>
            </a:r>
            <a:r>
              <a:rPr lang="en-US" b="1" i="1" dirty="0" smtClean="0"/>
              <a:t>The </a:t>
            </a:r>
            <a:r>
              <a:rPr lang="en-US" b="1" i="1" dirty="0"/>
              <a:t>automatic deduction of the type </a:t>
            </a:r>
            <a:r>
              <a:rPr lang="en-US" b="1" i="1" dirty="0" smtClean="0"/>
              <a:t>arguments</a:t>
            </a:r>
            <a:r>
              <a:rPr lang="pl-PL" b="1" i="1" dirty="0" smtClean="0"/>
              <a:t> in a </a:t>
            </a:r>
            <a:r>
              <a:rPr lang="pl-PL" b="1" i="1" dirty="0" err="1" smtClean="0"/>
              <a:t>new-expression</a:t>
            </a: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8" y="2448214"/>
            <a:ext cx="5419725" cy="1323975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4997727" y="4494415"/>
            <a:ext cx="3539986" cy="7928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 in Java 7, but </a:t>
            </a:r>
            <a:r>
              <a:rPr lang="pl-PL" dirty="0" err="1" smtClean="0"/>
              <a:t>are</a:t>
            </a:r>
            <a:r>
              <a:rPr lang="pl-PL" dirty="0" smtClean="0"/>
              <a:t> fine in Java 8</a:t>
            </a:r>
            <a:endParaRPr lang="pl-PL" dirty="0"/>
          </a:p>
        </p:txBody>
      </p:sp>
      <p:cxnSp>
        <p:nvCxnSpPr>
          <p:cNvPr id="9" name="Łącznik prosty ze strzałką 8"/>
          <p:cNvCxnSpPr/>
          <p:nvPr/>
        </p:nvCxnSpPr>
        <p:spPr>
          <a:xfrm flipH="1" flipV="1">
            <a:off x="4997727" y="3488635"/>
            <a:ext cx="1187727" cy="1015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/>
          <p:nvPr/>
        </p:nvCxnSpPr>
        <p:spPr>
          <a:xfrm flipH="1" flipV="1">
            <a:off x="5575852" y="2912165"/>
            <a:ext cx="609602" cy="1592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12"/>
          <p:cNvCxnSpPr/>
          <p:nvPr/>
        </p:nvCxnSpPr>
        <p:spPr>
          <a:xfrm flipH="1">
            <a:off x="242058" y="3488635"/>
            <a:ext cx="462811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/>
          <p:cNvCxnSpPr/>
          <p:nvPr/>
        </p:nvCxnSpPr>
        <p:spPr>
          <a:xfrm>
            <a:off x="242058" y="2832652"/>
            <a:ext cx="53337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0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138706"/>
            <a:ext cx="9144000" cy="4846148"/>
          </a:xfrm>
        </p:spPr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pl-PL" noProof="0" dirty="0" err="1" smtClean="0"/>
              <a:t>Type</a:t>
            </a:r>
            <a:r>
              <a:rPr lang="pl-PL" noProof="0" dirty="0" smtClean="0"/>
              <a:t> argument </a:t>
            </a:r>
            <a:r>
              <a:rPr lang="pl-PL" noProof="0" dirty="0" err="1" smtClean="0"/>
              <a:t>inference</a:t>
            </a:r>
            <a:r>
              <a:rPr lang="pl-PL" noProof="0" dirty="0" smtClean="0"/>
              <a:t> for </a:t>
            </a:r>
            <a:r>
              <a:rPr lang="pl-PL" noProof="0" dirty="0" err="1" smtClean="0"/>
              <a:t>instance</a:t>
            </a:r>
            <a:r>
              <a:rPr lang="pl-PL" noProof="0" dirty="0" smtClean="0"/>
              <a:t> </a:t>
            </a:r>
            <a:r>
              <a:rPr lang="pl-PL" noProof="0" dirty="0" err="1" smtClean="0"/>
              <a:t>creation</a:t>
            </a:r>
            <a:r>
              <a:rPr lang="pl-PL" noProof="0" dirty="0" smtClean="0"/>
              <a:t> </a:t>
            </a:r>
            <a:r>
              <a:rPr lang="pl-PL" noProof="0" dirty="0" err="1" smtClean="0"/>
              <a:t>expressions</a:t>
            </a:r>
            <a:endParaRPr lang="en-US" noProof="0" dirty="0" smtClean="0"/>
          </a:p>
          <a:p>
            <a:pPr marL="198900" indent="0">
              <a:buNone/>
            </a:pPr>
            <a:r>
              <a:rPr lang="pl-PL" b="1" i="1" dirty="0" smtClean="0"/>
              <a:t>	</a:t>
            </a:r>
            <a:r>
              <a:rPr lang="en-US" b="1" i="1" dirty="0"/>
              <a:t>The automatic deduction of the type arguments of a generic method at compile time.</a:t>
            </a: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3" y="4193916"/>
            <a:ext cx="3000375" cy="8572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73" y="2250579"/>
            <a:ext cx="6048375" cy="186690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4997727" y="4039384"/>
            <a:ext cx="3539986" cy="6106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tx2"/>
                </a:solidFill>
              </a:rPr>
              <a:t>Compiler </a:t>
            </a:r>
            <a:r>
              <a:rPr lang="pl-PL" dirty="0" err="1" smtClean="0">
                <a:solidFill>
                  <a:schemeClr val="tx2"/>
                </a:solidFill>
              </a:rPr>
              <a:t>detects</a:t>
            </a:r>
            <a:r>
              <a:rPr lang="pl-PL" dirty="0" smtClean="0">
                <a:solidFill>
                  <a:schemeClr val="tx2"/>
                </a:solidFill>
              </a:rPr>
              <a:t> </a:t>
            </a:r>
            <a:r>
              <a:rPr lang="pl-PL" dirty="0" err="1" smtClean="0">
                <a:solidFill>
                  <a:schemeClr val="tx2"/>
                </a:solidFill>
              </a:rPr>
              <a:t>type</a:t>
            </a:r>
            <a:r>
              <a:rPr lang="pl-PL" dirty="0" smtClean="0">
                <a:solidFill>
                  <a:schemeClr val="tx2"/>
                </a:solidFill>
              </a:rPr>
              <a:t> of A</a:t>
            </a:r>
            <a:endParaRPr lang="pl-PL" dirty="0">
              <a:solidFill>
                <a:schemeClr val="tx2"/>
              </a:solidFill>
            </a:endParaRPr>
          </a:p>
        </p:txBody>
      </p:sp>
      <p:cxnSp>
        <p:nvCxnSpPr>
          <p:cNvPr id="9" name="Łącznik prosty ze strzałką 8"/>
          <p:cNvCxnSpPr/>
          <p:nvPr/>
        </p:nvCxnSpPr>
        <p:spPr>
          <a:xfrm flipH="1">
            <a:off x="3778938" y="4650001"/>
            <a:ext cx="1200980" cy="3872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/>
          <p:nvPr/>
        </p:nvCxnSpPr>
        <p:spPr>
          <a:xfrm flipH="1" flipV="1">
            <a:off x="6179550" y="2672919"/>
            <a:ext cx="588171" cy="13664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Łącznik prosty 12"/>
          <p:cNvCxnSpPr/>
          <p:nvPr/>
        </p:nvCxnSpPr>
        <p:spPr>
          <a:xfrm flipH="1">
            <a:off x="398186" y="5031717"/>
            <a:ext cx="32366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/>
          <p:cNvCxnSpPr/>
          <p:nvPr/>
        </p:nvCxnSpPr>
        <p:spPr>
          <a:xfrm>
            <a:off x="740774" y="2613994"/>
            <a:ext cx="533379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Obraz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21" y="5551666"/>
            <a:ext cx="2990850" cy="295275"/>
          </a:xfrm>
          <a:prstGeom prst="rect">
            <a:avLst/>
          </a:prstGeom>
        </p:spPr>
      </p:pic>
      <p:sp>
        <p:nvSpPr>
          <p:cNvPr id="21" name="Prostokąt 20"/>
          <p:cNvSpPr/>
          <p:nvPr/>
        </p:nvSpPr>
        <p:spPr>
          <a:xfrm>
            <a:off x="3558207" y="5482709"/>
            <a:ext cx="3806687" cy="433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i="1" dirty="0" err="1"/>
              <a:t>Explicit</a:t>
            </a:r>
            <a:r>
              <a:rPr lang="pl-PL" i="1" dirty="0"/>
              <a:t> </a:t>
            </a:r>
            <a:r>
              <a:rPr lang="pl-PL" i="1" dirty="0" err="1"/>
              <a:t>type</a:t>
            </a:r>
            <a:r>
              <a:rPr lang="pl-PL" i="1" dirty="0"/>
              <a:t> argument </a:t>
            </a:r>
            <a:r>
              <a:rPr lang="pl-PL" i="1" dirty="0" err="1"/>
              <a:t>specification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104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0" y="1148645"/>
            <a:ext cx="9144000" cy="4846148"/>
          </a:xfrm>
        </p:spPr>
        <p:txBody>
          <a:bodyPr/>
          <a:lstStyle/>
          <a:p>
            <a:pPr marL="198900" indent="0">
              <a:buNone/>
            </a:pPr>
            <a:r>
              <a:rPr lang="en-US" noProof="0" dirty="0" smtClean="0"/>
              <a:t>Advantages of Generics: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541800" indent="-342900">
              <a:buFont typeface="+mj-lt"/>
              <a:buAutoNum type="arabicPeriod"/>
            </a:pPr>
            <a:r>
              <a:rPr lang="en-US" noProof="0" dirty="0" smtClean="0"/>
              <a:t>Stronger type checks at compile time.</a:t>
            </a:r>
          </a:p>
          <a:p>
            <a:pPr marL="541800" indent="-342900">
              <a:buFont typeface="+mj-lt"/>
              <a:buAutoNum type="arabicPeriod"/>
            </a:pPr>
            <a:r>
              <a:rPr lang="en-US" noProof="0" dirty="0" smtClean="0"/>
              <a:t>Elimination of casts</a:t>
            </a:r>
          </a:p>
          <a:p>
            <a:pPr marL="541800" indent="-342900">
              <a:buFont typeface="+mj-lt"/>
              <a:buAutoNum type="arabicPeriod"/>
            </a:pPr>
            <a:r>
              <a:rPr lang="en-US" noProof="0" dirty="0" smtClean="0"/>
              <a:t>No runtime overhead.</a:t>
            </a:r>
          </a:p>
          <a:p>
            <a:pPr marL="541800" indent="-342900">
              <a:buFont typeface="+mj-lt"/>
              <a:buAutoNum type="arabicPeriod"/>
            </a:pPr>
            <a:r>
              <a:rPr lang="en-US" noProof="0" dirty="0" smtClean="0"/>
              <a:t>Enabling programmers to implement generic algorithms – write it once and have more free time</a:t>
            </a:r>
          </a:p>
          <a:p>
            <a:pPr marL="541800" indent="-342900">
              <a:buFont typeface="+mj-lt"/>
              <a:buAutoNum type="arabicPeriod"/>
            </a:pPr>
            <a:r>
              <a:rPr lang="en-US" noProof="0" dirty="0" smtClean="0"/>
              <a:t>Reusable code means less bugs </a:t>
            </a:r>
            <a:r>
              <a:rPr lang="en-US" noProof="0" dirty="0" smtClean="0">
                <a:sym typeface="Wingdings" panose="05000000000000000000" pitchFamily="2" charset="2"/>
              </a:rPr>
              <a:t></a:t>
            </a:r>
          </a:p>
          <a:p>
            <a:pPr marL="198900" indent="0">
              <a:buNone/>
            </a:pPr>
            <a:endParaRPr lang="en-US" noProof="0" dirty="0" smtClean="0"/>
          </a:p>
        </p:txBody>
      </p:sp>
      <p:pic>
        <p:nvPicPr>
          <p:cNvPr id="1026" name="Picture 2" descr="http://cdn.lolzbook.com/wp-content/uploads/2014/08/The-life-of-a-co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571718"/>
            <a:ext cx="4242069" cy="22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0" y="1369638"/>
            <a:ext cx="9144000" cy="484614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3429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1pPr>
            <a:lvl2pPr marL="504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2pPr>
            <a:lvl3pPr marL="648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3pPr>
            <a:lvl4pPr marL="792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4pPr>
            <a:lvl5pPr marL="936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900" indent="0">
              <a:buNone/>
            </a:pPr>
            <a:r>
              <a:rPr lang="en-US" dirty="0"/>
              <a:t>Type Parameter Naming </a:t>
            </a:r>
            <a:r>
              <a:rPr lang="en-US" dirty="0" smtClean="0"/>
              <a:t>Conventions</a:t>
            </a:r>
            <a:r>
              <a:rPr lang="pl-PL" dirty="0" smtClean="0"/>
              <a:t> (Oracle)</a:t>
            </a:r>
          </a:p>
          <a:p>
            <a:pPr lvl="0"/>
            <a:r>
              <a:rPr lang="en-US" dirty="0" smtClean="0"/>
              <a:t>E </a:t>
            </a:r>
            <a:r>
              <a:rPr lang="en-US" dirty="0"/>
              <a:t>- Element (used extensively by the Java Collections Framework)</a:t>
            </a:r>
            <a:endParaRPr lang="pl-PL" dirty="0"/>
          </a:p>
          <a:p>
            <a:pPr lvl="0"/>
            <a:r>
              <a:rPr lang="pl-PL" dirty="0"/>
              <a:t>K - </a:t>
            </a:r>
            <a:r>
              <a:rPr lang="pl-PL" dirty="0" err="1"/>
              <a:t>Key</a:t>
            </a:r>
            <a:endParaRPr lang="pl-PL" dirty="0"/>
          </a:p>
          <a:p>
            <a:pPr lvl="0"/>
            <a:r>
              <a:rPr lang="pl-PL" dirty="0"/>
              <a:t>N - </a:t>
            </a:r>
            <a:r>
              <a:rPr lang="pl-PL" dirty="0" err="1"/>
              <a:t>Number</a:t>
            </a:r>
            <a:endParaRPr lang="pl-PL" dirty="0"/>
          </a:p>
          <a:p>
            <a:pPr lvl="0"/>
            <a:r>
              <a:rPr lang="pl-PL" dirty="0"/>
              <a:t>T - </a:t>
            </a:r>
            <a:r>
              <a:rPr lang="pl-PL" dirty="0" err="1"/>
              <a:t>Type</a:t>
            </a:r>
            <a:endParaRPr lang="pl-PL" dirty="0"/>
          </a:p>
          <a:p>
            <a:pPr lvl="0"/>
            <a:r>
              <a:rPr lang="pl-PL" dirty="0"/>
              <a:t>V - Value</a:t>
            </a:r>
          </a:p>
          <a:p>
            <a:pPr lvl="0"/>
            <a:r>
              <a:rPr lang="en-US" dirty="0"/>
              <a:t>S,U,V etc. - 2nd, 3rd, 4th types</a:t>
            </a:r>
            <a:endParaRPr lang="pl-PL" dirty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r>
              <a:rPr lang="pl-PL" dirty="0" smtClean="0"/>
              <a:t>Google </a:t>
            </a:r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Parameter</a:t>
            </a:r>
            <a:r>
              <a:rPr lang="pl-PL" dirty="0" smtClean="0"/>
              <a:t> </a:t>
            </a:r>
            <a:r>
              <a:rPr lang="pl-PL" dirty="0" err="1" smtClean="0"/>
              <a:t>Naming</a:t>
            </a:r>
            <a:r>
              <a:rPr lang="pl-PL" dirty="0" smtClean="0"/>
              <a:t> </a:t>
            </a:r>
            <a:r>
              <a:rPr lang="pl-PL" dirty="0" err="1" smtClean="0"/>
              <a:t>Convention</a:t>
            </a:r>
            <a:r>
              <a:rPr lang="pl-PL" dirty="0" smtClean="0"/>
              <a:t>:</a:t>
            </a:r>
          </a:p>
          <a:p>
            <a:pPr lvl="0" fontAlgn="base"/>
            <a:r>
              <a:rPr lang="en-US" dirty="0"/>
              <a:t>A single capital letter, optionally followed by a single numeral (such as E, T, X, T2)</a:t>
            </a:r>
            <a:endParaRPr lang="pl-PL" dirty="0"/>
          </a:p>
          <a:p>
            <a:pPr lvl="0" fontAlgn="base"/>
            <a:r>
              <a:rPr lang="en-US" dirty="0"/>
              <a:t>A name in the form used for </a:t>
            </a:r>
            <a:r>
              <a:rPr lang="en-US" dirty="0" err="1" smtClean="0"/>
              <a:t>classe</a:t>
            </a:r>
            <a:r>
              <a:rPr lang="pl-PL" dirty="0" smtClean="0"/>
              <a:t>s</a:t>
            </a:r>
            <a:r>
              <a:rPr lang="en-US" dirty="0" smtClean="0"/>
              <a:t>, </a:t>
            </a:r>
            <a:r>
              <a:rPr lang="en-US" dirty="0"/>
              <a:t>followed by the </a:t>
            </a:r>
            <a:r>
              <a:rPr lang="en-US" dirty="0" smtClean="0"/>
              <a:t>capital</a:t>
            </a:r>
            <a:r>
              <a:rPr lang="pl-PL" dirty="0" smtClean="0"/>
              <a:t> </a:t>
            </a:r>
            <a:r>
              <a:rPr lang="en-US" dirty="0" smtClean="0"/>
              <a:t>letter</a:t>
            </a:r>
            <a:r>
              <a:rPr lang="en-US" dirty="0"/>
              <a:t> T (examples: </a:t>
            </a:r>
            <a:r>
              <a:rPr lang="en-US" dirty="0" err="1"/>
              <a:t>RequestT</a:t>
            </a:r>
            <a:r>
              <a:rPr lang="en-US" dirty="0"/>
              <a:t>, </a:t>
            </a:r>
            <a:r>
              <a:rPr lang="en-US" dirty="0" err="1"/>
              <a:t>FooBarT</a:t>
            </a:r>
            <a:r>
              <a:rPr lang="en-US" dirty="0"/>
              <a:t>).</a:t>
            </a:r>
            <a:endParaRPr lang="pl-PL" dirty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pl-PL" dirty="0" smtClean="0"/>
          </a:p>
          <a:p>
            <a:pPr marL="19890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What you should know about types?</a:t>
            </a:r>
            <a:endParaRPr lang="en-US" noProof="0" dirty="0"/>
          </a:p>
        </p:txBody>
      </p:sp>
      <p:pic>
        <p:nvPicPr>
          <p:cNvPr id="1028" name="Picture 4" descr="https://media.licdn.com/mpr/mpr/p/3/005/071/2cf/08db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45" y="553942"/>
            <a:ext cx="5206662" cy="37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Reifiable</a:t>
            </a:r>
            <a:r>
              <a:rPr lang="en-US" noProof="0" dirty="0" smtClean="0"/>
              <a:t> types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 algn="just">
              <a:buNone/>
            </a:pPr>
            <a:r>
              <a:rPr lang="en-US" noProof="0" dirty="0" smtClean="0"/>
              <a:t>A </a:t>
            </a:r>
            <a:r>
              <a:rPr lang="en-US" noProof="0" dirty="0" err="1" smtClean="0"/>
              <a:t>reifiable</a:t>
            </a:r>
            <a:r>
              <a:rPr lang="en-US" noProof="0" dirty="0" smtClean="0"/>
              <a:t> type is a type whose type information is fully available at runtime. This includes primitives, non-generic types, raw types, and invocations of unbound wildcards.</a:t>
            </a:r>
          </a:p>
          <a:p>
            <a:endParaRPr lang="en-US" noProof="0" dirty="0" smtClean="0"/>
          </a:p>
          <a:p>
            <a:pPr marL="198900" indent="0">
              <a:buNone/>
            </a:pPr>
            <a:r>
              <a:rPr lang="en-US" b="1" noProof="0" dirty="0" smtClean="0"/>
              <a:t>A type is </a:t>
            </a:r>
            <a:r>
              <a:rPr lang="en-US" b="1" noProof="0" dirty="0" err="1" smtClean="0"/>
              <a:t>reifiable</a:t>
            </a:r>
            <a:r>
              <a:rPr lang="en-US" b="1" noProof="0" dirty="0" smtClean="0"/>
              <a:t> if it is one of the following:</a:t>
            </a:r>
            <a:endParaRPr lang="en-US" noProof="0" dirty="0" smtClean="0"/>
          </a:p>
          <a:p>
            <a:pPr lvl="0"/>
            <a:r>
              <a:rPr lang="en-US" noProof="0" dirty="0" smtClean="0"/>
              <a:t>A primitive type (such as </a:t>
            </a:r>
            <a:r>
              <a:rPr lang="en-US" noProof="0" dirty="0" err="1" smtClean="0"/>
              <a:t>int</a:t>
            </a:r>
            <a:r>
              <a:rPr lang="en-US" noProof="0" dirty="0" smtClean="0"/>
              <a:t>) </a:t>
            </a:r>
          </a:p>
          <a:p>
            <a:pPr lvl="0"/>
            <a:r>
              <a:rPr lang="en-US" noProof="0" dirty="0" smtClean="0"/>
              <a:t>A </a:t>
            </a:r>
            <a:r>
              <a:rPr lang="en-US" noProof="0" dirty="0" err="1" smtClean="0"/>
              <a:t>nonparameterized</a:t>
            </a:r>
            <a:r>
              <a:rPr lang="en-US" noProof="0" dirty="0" smtClean="0"/>
              <a:t> class or interface type (such as Number, String, or Runnable)</a:t>
            </a:r>
          </a:p>
          <a:p>
            <a:pPr lvl="0"/>
            <a:r>
              <a:rPr lang="en-US" noProof="0" dirty="0" smtClean="0"/>
              <a:t>A parameterized type in which all type arguments are unbounded wildcards (such as List&lt;?&gt;, </a:t>
            </a:r>
            <a:r>
              <a:rPr lang="en-US" noProof="0" dirty="0" err="1" smtClean="0"/>
              <a:t>ArrayList</a:t>
            </a:r>
            <a:r>
              <a:rPr lang="en-US" noProof="0" dirty="0" smtClean="0"/>
              <a:t>&lt;?&gt;, or Map&lt;?, ?&gt;)</a:t>
            </a:r>
          </a:p>
          <a:p>
            <a:pPr lvl="0"/>
            <a:r>
              <a:rPr lang="en-US" noProof="0" dirty="0" smtClean="0"/>
              <a:t>A raw type (such as List, </a:t>
            </a:r>
            <a:r>
              <a:rPr lang="en-US" noProof="0" dirty="0" err="1" smtClean="0"/>
              <a:t>ArrayList</a:t>
            </a:r>
            <a:r>
              <a:rPr lang="en-US" noProof="0" dirty="0" smtClean="0"/>
              <a:t>, or Map)</a:t>
            </a:r>
          </a:p>
          <a:p>
            <a:pPr lvl="0"/>
            <a:r>
              <a:rPr lang="en-US" noProof="0" dirty="0" smtClean="0"/>
              <a:t>An array whose component type is </a:t>
            </a:r>
            <a:r>
              <a:rPr lang="en-US" noProof="0" dirty="0" err="1" smtClean="0"/>
              <a:t>reifiable</a:t>
            </a:r>
            <a:r>
              <a:rPr lang="en-US" noProof="0" dirty="0" smtClean="0"/>
              <a:t> (such as </a:t>
            </a:r>
            <a:r>
              <a:rPr lang="en-US" noProof="0" dirty="0" err="1" smtClean="0"/>
              <a:t>int</a:t>
            </a:r>
            <a:r>
              <a:rPr lang="en-US" noProof="0" dirty="0" smtClean="0"/>
              <a:t>[], Number[], List&lt;?&gt;[], List[], or </a:t>
            </a:r>
            <a:r>
              <a:rPr lang="en-US" noProof="0" dirty="0" err="1" smtClean="0"/>
              <a:t>int</a:t>
            </a:r>
            <a:r>
              <a:rPr lang="en-US" noProof="0" dirty="0" smtClean="0"/>
              <a:t>[][])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78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Non-</a:t>
            </a:r>
            <a:r>
              <a:rPr lang="en-US" noProof="0" dirty="0" err="1" smtClean="0"/>
              <a:t>reifiable</a:t>
            </a:r>
            <a:r>
              <a:rPr lang="en-US" noProof="0" dirty="0" smtClean="0"/>
              <a:t> types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 algn="just">
              <a:buNone/>
            </a:pPr>
            <a:r>
              <a:rPr lang="en-US" noProof="0" dirty="0" smtClean="0"/>
              <a:t>Non-</a:t>
            </a:r>
            <a:r>
              <a:rPr lang="en-US" noProof="0" dirty="0" err="1" smtClean="0"/>
              <a:t>reifiable</a:t>
            </a:r>
            <a:r>
              <a:rPr lang="en-US" noProof="0" dirty="0" smtClean="0"/>
              <a:t> types are types where information has been removed at compile-time by type erasure — invocations of generic types that are not defined as unbounded wildcards.</a:t>
            </a:r>
          </a:p>
          <a:p>
            <a:endParaRPr lang="en-US" noProof="0" dirty="0" smtClean="0"/>
          </a:p>
          <a:p>
            <a:pPr marL="198900" indent="0">
              <a:buNone/>
            </a:pPr>
            <a:r>
              <a:rPr lang="en-US" b="1" noProof="0" dirty="0" smtClean="0"/>
              <a:t>A type is not </a:t>
            </a:r>
            <a:r>
              <a:rPr lang="en-US" b="1" noProof="0" dirty="0" err="1" smtClean="0"/>
              <a:t>reifiable</a:t>
            </a:r>
            <a:r>
              <a:rPr lang="en-US" b="1" noProof="0" dirty="0" smtClean="0"/>
              <a:t> if it is one of the following:</a:t>
            </a:r>
            <a:endParaRPr lang="en-US" noProof="0" dirty="0" smtClean="0"/>
          </a:p>
          <a:p>
            <a:pPr lvl="0"/>
            <a:r>
              <a:rPr lang="en-US" noProof="0" dirty="0" smtClean="0"/>
              <a:t>A type variable(such as T)</a:t>
            </a:r>
          </a:p>
          <a:p>
            <a:pPr lvl="0"/>
            <a:r>
              <a:rPr lang="en-US" noProof="0" dirty="0" smtClean="0"/>
              <a:t>A parameterized type with actual parameters (such as List&lt;Number&gt;, </a:t>
            </a:r>
            <a:r>
              <a:rPr lang="en-US" noProof="0" dirty="0" err="1" smtClean="0"/>
              <a:t>ArrayList</a:t>
            </a:r>
            <a:r>
              <a:rPr lang="en-US" noProof="0" dirty="0" smtClean="0"/>
              <a:t>&lt;String&gt;, or Map&lt;String, Integer&gt;)</a:t>
            </a:r>
          </a:p>
          <a:p>
            <a:pPr lvl="0"/>
            <a:r>
              <a:rPr lang="en-US" noProof="0" dirty="0" smtClean="0"/>
              <a:t>A parameterized type with a bound (such as List&lt;? extends Number&gt; or Comparable&lt;? super String&gt;)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6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Subtyping and the Substitution Principle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Integer is a subtype of Number</a:t>
            </a:r>
          </a:p>
          <a:p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Double is a subtype of Number</a:t>
            </a:r>
          </a:p>
          <a:p>
            <a:r>
              <a:rPr lang="en-US" sz="1200" noProof="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ArrayList</a:t>
            </a:r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&lt;E&gt; is a subtype of List&lt;E&gt;</a:t>
            </a:r>
          </a:p>
          <a:p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List&lt;E&gt; is a subtype of Collection&lt;E&gt;</a:t>
            </a:r>
          </a:p>
          <a:p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Collection&lt;E&gt; is a subtype of </a:t>
            </a:r>
            <a:r>
              <a:rPr lang="en-US" sz="1200" noProof="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Iterable</a:t>
            </a:r>
            <a:r>
              <a:rPr lang="en-US" sz="1200" noProof="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&lt;E&gt;</a:t>
            </a:r>
          </a:p>
          <a:p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39" y="4514277"/>
            <a:ext cx="3724275" cy="857250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3737113" y="1321903"/>
            <a:ext cx="4943268" cy="22363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8900" indent="0" algn="just">
              <a:buNone/>
            </a:pPr>
            <a:r>
              <a:rPr lang="en-US" dirty="0"/>
              <a:t>Subtyping is transitive, meaning that if one type is a subtype of a second, and the second</a:t>
            </a:r>
            <a:r>
              <a:rPr lang="pl-PL" dirty="0"/>
              <a:t> </a:t>
            </a:r>
            <a:r>
              <a:rPr lang="en-US" dirty="0"/>
              <a:t>is a subtype of a third, then the first is a subtype of the </a:t>
            </a:r>
            <a:r>
              <a:rPr lang="en-US" dirty="0" smtClean="0"/>
              <a:t>third</a:t>
            </a:r>
            <a:endParaRPr lang="pl-PL" dirty="0" smtClean="0"/>
          </a:p>
          <a:p>
            <a:pPr marL="198900" indent="0">
              <a:buNone/>
            </a:pPr>
            <a:endParaRPr lang="pl-PL" dirty="0"/>
          </a:p>
          <a:p>
            <a:pPr marL="198900"/>
            <a:r>
              <a:rPr 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ArrayList</a:t>
            </a: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&lt;E&gt; is a subtype of </a:t>
            </a:r>
            <a:r>
              <a:rPr 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Iterable</a:t>
            </a: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&lt;E&gt;</a:t>
            </a:r>
            <a:endParaRPr lang="pl-PL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198900" indent="0">
              <a:buNone/>
            </a:pP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516836" y="3902447"/>
            <a:ext cx="4393094" cy="20809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i="1" dirty="0"/>
              <a:t>Substitution Principle</a:t>
            </a:r>
            <a:r>
              <a:rPr lang="en-US" dirty="0"/>
              <a:t>: a variable of a given type may be assigned a value of any subtype</a:t>
            </a:r>
            <a:r>
              <a:rPr lang="pl-PL" dirty="0"/>
              <a:t> </a:t>
            </a:r>
            <a:r>
              <a:rPr lang="en-US" dirty="0"/>
              <a:t>of that type, and a method with a parameter of a given type may be invoked with </a:t>
            </a:r>
            <a:r>
              <a:rPr lang="en-US" dirty="0" smtClean="0"/>
              <a:t>an</a:t>
            </a:r>
            <a:r>
              <a:rPr lang="pl-PL" dirty="0" smtClean="0"/>
              <a:t> </a:t>
            </a:r>
            <a:r>
              <a:rPr lang="en-US" dirty="0" smtClean="0"/>
              <a:t>argument </a:t>
            </a:r>
            <a:r>
              <a:rPr lang="en-US" dirty="0"/>
              <a:t>of any subtype of that type.</a:t>
            </a:r>
            <a:endParaRPr lang="pl-PL" dirty="0"/>
          </a:p>
          <a:p>
            <a:pPr algn="ctr"/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6208747" y="5371527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22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Type erasure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endParaRPr lang="en-US" b="1" noProof="0" dirty="0" smtClean="0"/>
          </a:p>
          <a:p>
            <a:pPr marL="198900" indent="0">
              <a:buNone/>
            </a:pPr>
            <a:r>
              <a:rPr lang="en-US" b="1" noProof="0" dirty="0" smtClean="0"/>
              <a:t>The erasure of a type is defined as follows</a:t>
            </a:r>
            <a:r>
              <a:rPr lang="en-US" noProof="0" dirty="0" smtClean="0"/>
              <a:t>: </a:t>
            </a:r>
            <a:br>
              <a:rPr lang="en-US" noProof="0" dirty="0" smtClean="0"/>
            </a:br>
            <a:endParaRPr lang="en-US" noProof="0" dirty="0" smtClean="0"/>
          </a:p>
          <a:p>
            <a:r>
              <a:rPr lang="en-US" noProof="0" dirty="0" smtClean="0"/>
              <a:t>drop all type parameters from parameterized types</a:t>
            </a:r>
          </a:p>
          <a:p>
            <a:r>
              <a:rPr lang="en-US" noProof="0" dirty="0" smtClean="0"/>
              <a:t>replace any type variable with:</a:t>
            </a:r>
          </a:p>
          <a:p>
            <a:pPr lvl="1"/>
            <a:r>
              <a:rPr lang="en-US" noProof="0" dirty="0" smtClean="0"/>
              <a:t>the erasure of its bound</a:t>
            </a:r>
          </a:p>
          <a:p>
            <a:pPr lvl="1"/>
            <a:r>
              <a:rPr lang="en-US" noProof="0" dirty="0" smtClean="0"/>
              <a:t>Object – if variable has no bounds</a:t>
            </a:r>
          </a:p>
          <a:p>
            <a:pPr lvl="1"/>
            <a:r>
              <a:rPr lang="en-US" noProof="0" dirty="0" smtClean="0"/>
              <a:t>with the erasure of the leftmost bound if it has multiple bounds</a:t>
            </a:r>
          </a:p>
          <a:p>
            <a:pPr marL="360000" lvl="1" indent="0">
              <a:buNone/>
            </a:pPr>
            <a:r>
              <a:rPr lang="en-US" noProof="0" dirty="0" smtClean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40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Type erasure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	</a:t>
            </a: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6" y="1228158"/>
            <a:ext cx="2381250" cy="1038225"/>
          </a:xfrm>
          <a:prstGeom prst="rect">
            <a:avLst/>
          </a:prstGeom>
        </p:spPr>
      </p:pic>
      <p:sp>
        <p:nvSpPr>
          <p:cNvPr id="6" name="Strzałka w prawo 5"/>
          <p:cNvSpPr/>
          <p:nvPr/>
        </p:nvSpPr>
        <p:spPr>
          <a:xfrm>
            <a:off x="3130826" y="1461052"/>
            <a:ext cx="1182757" cy="2862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1" y="2532965"/>
            <a:ext cx="2828925" cy="1104900"/>
          </a:xfrm>
          <a:prstGeom prst="rect">
            <a:avLst/>
          </a:prstGeom>
        </p:spPr>
      </p:pic>
      <p:sp>
        <p:nvSpPr>
          <p:cNvPr id="10" name="Strzałka w prawo 9"/>
          <p:cNvSpPr/>
          <p:nvPr/>
        </p:nvSpPr>
        <p:spPr>
          <a:xfrm>
            <a:off x="3130825" y="2562788"/>
            <a:ext cx="1182757" cy="2862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64" y="3919983"/>
            <a:ext cx="5591175" cy="1066800"/>
          </a:xfrm>
          <a:prstGeom prst="rect">
            <a:avLst/>
          </a:prstGeom>
        </p:spPr>
      </p:pic>
      <p:sp>
        <p:nvSpPr>
          <p:cNvPr id="13" name="Prostokąt 12"/>
          <p:cNvSpPr/>
          <p:nvPr/>
        </p:nvSpPr>
        <p:spPr>
          <a:xfrm>
            <a:off x="2951922" y="5078896"/>
            <a:ext cx="2365513" cy="9044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pl-PL" sz="9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098" y="2395994"/>
            <a:ext cx="2905125" cy="1104900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23" y="1090400"/>
            <a:ext cx="29337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Few words before we start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66522" y="1089394"/>
            <a:ext cx="6794205" cy="4846148"/>
          </a:xfrm>
        </p:spPr>
        <p:txBody>
          <a:bodyPr vert="horz" anchor="t">
            <a:normAutofit/>
          </a:bodyPr>
          <a:lstStyle/>
          <a:p>
            <a:r>
              <a:rPr lang="en-US" noProof="0" dirty="0" smtClean="0"/>
              <a:t>This workshop session is heavily based on </a:t>
            </a:r>
            <a:br>
              <a:rPr lang="en-US" noProof="0" dirty="0" smtClean="0"/>
            </a:br>
            <a:r>
              <a:rPr lang="en-US" b="1" noProof="0" dirty="0" smtClean="0"/>
              <a:t>Java Generics and Collections</a:t>
            </a:r>
            <a:r>
              <a:rPr lang="en-US" noProof="0" dirty="0" smtClean="0"/>
              <a:t> by Maurice </a:t>
            </a:r>
            <a:r>
              <a:rPr lang="en-US" noProof="0" dirty="0" err="1" smtClean="0"/>
              <a:t>Naftalin</a:t>
            </a:r>
            <a:r>
              <a:rPr lang="en-US" dirty="0"/>
              <a:t> </a:t>
            </a:r>
            <a:r>
              <a:rPr lang="en-US" dirty="0" smtClean="0"/>
              <a:t>&amp; Philip </a:t>
            </a:r>
            <a:r>
              <a:rPr lang="en-US" dirty="0" err="1" smtClean="0"/>
              <a:t>Wadler</a:t>
            </a:r>
            <a:endParaRPr lang="en-US" dirty="0" smtClean="0"/>
          </a:p>
          <a:p>
            <a:endParaRPr lang="en-US" noProof="0" dirty="0" smtClean="0"/>
          </a:p>
          <a:p>
            <a:r>
              <a:rPr lang="en-US" noProof="0" dirty="0" smtClean="0"/>
              <a:t>The workshop just scratches the surface</a:t>
            </a:r>
          </a:p>
          <a:p>
            <a:pPr lvl="1"/>
            <a:r>
              <a:rPr lang="en-US" dirty="0" smtClean="0"/>
              <a:t>Java Generics is a pretty advanced topic, and 1hr is not enough to cover it in details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We strongly recommend you to read the book</a:t>
            </a:r>
          </a:p>
          <a:p>
            <a:pPr lvl="1"/>
            <a:r>
              <a:rPr lang="en-US" dirty="0" smtClean="0"/>
              <a:t>It gives a solid understanding on how generics work</a:t>
            </a:r>
          </a:p>
          <a:p>
            <a:pPr lvl="1"/>
            <a:r>
              <a:rPr lang="en-US" noProof="0" dirty="0" smtClean="0"/>
              <a:t>It also describes the Collection framework, </a:t>
            </a:r>
            <a:br>
              <a:rPr lang="en-US" noProof="0" dirty="0" smtClean="0"/>
            </a:br>
            <a:r>
              <a:rPr lang="en-US" noProof="0" dirty="0" smtClean="0"/>
              <a:t>which will be covered later during Java Campaign </a:t>
            </a:r>
            <a:r>
              <a:rPr lang="en-US" noProof="0" dirty="0" smtClean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noProof="0" dirty="0" smtClean="0">
                <a:sym typeface="Wingdings"/>
              </a:rPr>
              <a:t>Please hold your questions till the end of the presentation</a:t>
            </a:r>
          </a:p>
          <a:p>
            <a:pPr lvl="1"/>
            <a:endParaRPr lang="en-U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83" y="3296397"/>
            <a:ext cx="1951930" cy="257504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84" y="712381"/>
            <a:ext cx="1915814" cy="245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5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Type erasure</a:t>
            </a:r>
            <a:endParaRPr lang="en-US" noProof="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41" y="1377245"/>
            <a:ext cx="2771775" cy="1095375"/>
          </a:xfrm>
          <a:prstGeom prst="rect">
            <a:avLst/>
          </a:prstGeom>
        </p:spPr>
      </p:pic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Type erasure implications</a:t>
            </a:r>
          </a:p>
          <a:p>
            <a:pPr marL="198900" indent="0">
              <a:buNone/>
            </a:pPr>
            <a:endParaRPr lang="en-US" noProof="0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45" y="4410951"/>
            <a:ext cx="4391025" cy="619125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4464945" y="3292900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3" y="3232339"/>
            <a:ext cx="3943350" cy="2695575"/>
          </a:xfrm>
          <a:prstGeom prst="rect">
            <a:avLst/>
          </a:prstGeom>
        </p:spPr>
      </p:pic>
      <p:cxnSp>
        <p:nvCxnSpPr>
          <p:cNvPr id="5" name="Łącznik prosty ze strzałką 4"/>
          <p:cNvCxnSpPr>
            <a:stCxn id="10" idx="1"/>
          </p:cNvCxnSpPr>
          <p:nvPr/>
        </p:nvCxnSpPr>
        <p:spPr>
          <a:xfrm flipH="1" flipV="1">
            <a:off x="3638757" y="3392814"/>
            <a:ext cx="826188" cy="1095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/>
          <p:nvPr/>
        </p:nvCxnSpPr>
        <p:spPr>
          <a:xfrm>
            <a:off x="6369426" y="3729548"/>
            <a:ext cx="0" cy="6814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H="1">
            <a:off x="3856383" y="3711793"/>
            <a:ext cx="608562" cy="8683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Subtyping and Wildcards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09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done</a:t>
            </a:r>
            <a:r>
              <a:rPr lang="pl-PL" dirty="0" smtClean="0"/>
              <a:t> and </a:t>
            </a:r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not ?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" y="1437832"/>
            <a:ext cx="70231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" y="2631833"/>
            <a:ext cx="7661423" cy="130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7-Point Star 4"/>
          <p:cNvSpPr/>
          <p:nvPr/>
        </p:nvSpPr>
        <p:spPr>
          <a:xfrm>
            <a:off x="1148316" y="4167963"/>
            <a:ext cx="3880883" cy="1679944"/>
          </a:xfrm>
          <a:prstGeom prst="star7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ArrayStoreException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38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Subtyping and the Substitution Principle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/>
              <a:t>Subtyping is a key feature of object-oriented languages such as Java. </a:t>
            </a:r>
            <a:endParaRPr lang="en-US" noProof="0" dirty="0" smtClean="0"/>
          </a:p>
          <a:p>
            <a:r>
              <a:rPr lang="en-US" noProof="0" dirty="0" smtClean="0"/>
              <a:t>In </a:t>
            </a:r>
            <a:r>
              <a:rPr lang="en-US" noProof="0" dirty="0"/>
              <a:t>Java, one type is a </a:t>
            </a:r>
            <a:r>
              <a:rPr lang="en-US" i="1" noProof="0" dirty="0"/>
              <a:t>subtype </a:t>
            </a:r>
            <a:r>
              <a:rPr lang="en-US" noProof="0" dirty="0"/>
              <a:t>of another if they are related by an extends or implements clause. </a:t>
            </a:r>
            <a:endParaRPr lang="en-US" noProof="0" dirty="0" smtClean="0"/>
          </a:p>
          <a:p>
            <a:r>
              <a:rPr lang="en-US" noProof="0" dirty="0" smtClean="0"/>
              <a:t>Subtyping is transitive, meaning that if one type is a subtype of a second, the second is a subtype of third, then the first is a subtype of the third</a:t>
            </a:r>
          </a:p>
          <a:p>
            <a:r>
              <a:rPr lang="en-US" noProof="0" dirty="0" smtClean="0"/>
              <a:t>Examples: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9" y="3327140"/>
            <a:ext cx="3924300" cy="1574800"/>
          </a:xfrm>
          <a:prstGeom prst="rect">
            <a:avLst/>
          </a:prstGeom>
        </p:spPr>
      </p:pic>
      <p:sp>
        <p:nvSpPr>
          <p:cNvPr id="6" name="Prostokąt 7"/>
          <p:cNvSpPr/>
          <p:nvPr/>
        </p:nvSpPr>
        <p:spPr>
          <a:xfrm>
            <a:off x="5350105" y="3518192"/>
            <a:ext cx="2888468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Conversely, </a:t>
            </a:r>
            <a:r>
              <a:rPr lang="en-US" b="1" dirty="0" smtClean="0"/>
              <a:t>Number</a:t>
            </a:r>
            <a:r>
              <a:rPr lang="en-US" dirty="0" smtClean="0"/>
              <a:t> is a </a:t>
            </a:r>
            <a:r>
              <a:rPr lang="en-US" i="1" dirty="0" err="1" smtClean="0"/>
              <a:t>supertype</a:t>
            </a:r>
            <a:r>
              <a:rPr lang="en-US" dirty="0" smtClean="0"/>
              <a:t> of </a:t>
            </a:r>
            <a:r>
              <a:rPr lang="en-US" b="1" dirty="0" smtClean="0"/>
              <a:t>Integer</a:t>
            </a:r>
            <a:r>
              <a:rPr lang="en-US" dirty="0" smtClean="0"/>
              <a:t>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62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Substitution Principle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/>
              <a:t>a variable of a given type may be assigned a value of any subtype of that type, and a method with a parameter of a given type may be invoked with an argument of any subtype of that type. </a:t>
            </a:r>
            <a:endParaRPr lang="en-US" noProof="0" dirty="0" smtClean="0"/>
          </a:p>
          <a:p>
            <a:r>
              <a:rPr lang="en-US" noProof="0" dirty="0" smtClean="0"/>
              <a:t>Example: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6" y="2592256"/>
            <a:ext cx="28321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" y="3876294"/>
            <a:ext cx="3784600" cy="914400"/>
          </a:xfrm>
          <a:prstGeom prst="rect">
            <a:avLst/>
          </a:prstGeom>
        </p:spPr>
      </p:pic>
      <p:sp>
        <p:nvSpPr>
          <p:cNvPr id="7" name="Prostokąt 7"/>
          <p:cNvSpPr/>
          <p:nvPr/>
        </p:nvSpPr>
        <p:spPr>
          <a:xfrm>
            <a:off x="4947593" y="3353058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ArrayList</a:t>
            </a:r>
            <a:r>
              <a:rPr lang="pl-PL" dirty="0" smtClean="0"/>
              <a:t>&lt;</a:t>
            </a:r>
            <a:r>
              <a:rPr lang="pl-PL" dirty="0" err="1" smtClean="0"/>
              <a:t>Number</a:t>
            </a:r>
            <a:r>
              <a:rPr lang="pl-PL" dirty="0" smtClean="0"/>
              <a:t>&gt;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subtype</a:t>
            </a:r>
            <a:r>
              <a:rPr lang="pl-PL" dirty="0" smtClean="0"/>
              <a:t> of List&lt;</a:t>
            </a:r>
            <a:r>
              <a:rPr lang="pl-PL" dirty="0" err="1" smtClean="0"/>
              <a:t>Number</a:t>
            </a:r>
            <a:r>
              <a:rPr lang="pl-PL" dirty="0" smtClean="0"/>
              <a:t>&gt;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4947592" y="4415508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Integer</a:t>
            </a:r>
            <a:r>
              <a:rPr lang="pl-PL" dirty="0" smtClean="0"/>
              <a:t> and </a:t>
            </a:r>
            <a:r>
              <a:rPr lang="pl-PL" dirty="0" err="1" smtClean="0"/>
              <a:t>Double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subtypes</a:t>
            </a:r>
            <a:r>
              <a:rPr lang="pl-PL" dirty="0" smtClean="0"/>
              <a:t> of </a:t>
            </a:r>
            <a:r>
              <a:rPr lang="pl-PL" dirty="0" err="1" smtClean="0"/>
              <a:t>Number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5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Substitution Principle,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However, notice the following</a:t>
            </a:r>
            <a:r>
              <a:rPr lang="en-US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8" y="1799308"/>
            <a:ext cx="4914900" cy="130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8" y="4190706"/>
            <a:ext cx="4787900" cy="1066800"/>
          </a:xfrm>
          <a:prstGeom prst="rect">
            <a:avLst/>
          </a:prstGeom>
        </p:spPr>
      </p:pic>
      <p:sp>
        <p:nvSpPr>
          <p:cNvPr id="11" name="Prostokąt 6"/>
          <p:cNvSpPr/>
          <p:nvPr/>
        </p:nvSpPr>
        <p:spPr>
          <a:xfrm>
            <a:off x="5460518" y="1739029"/>
            <a:ext cx="2641760" cy="7972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List&lt;</a:t>
            </a:r>
            <a:r>
              <a:rPr lang="pl-PL" dirty="0" err="1" smtClean="0"/>
              <a:t>Integer</a:t>
            </a:r>
            <a:r>
              <a:rPr lang="pl-PL" dirty="0" smtClean="0"/>
              <a:t>&gt; </a:t>
            </a:r>
            <a:r>
              <a:rPr lang="pl-PL" dirty="0" err="1" smtClean="0"/>
              <a:t>is</a:t>
            </a:r>
            <a:r>
              <a:rPr lang="pl-PL" dirty="0" smtClean="0"/>
              <a:t> NOT a </a:t>
            </a:r>
            <a:r>
              <a:rPr lang="pl-PL" dirty="0" err="1" smtClean="0"/>
              <a:t>subtype</a:t>
            </a:r>
            <a:r>
              <a:rPr lang="pl-PL" dirty="0" smtClean="0"/>
              <a:t> of List&lt;</a:t>
            </a:r>
            <a:r>
              <a:rPr lang="pl-PL" dirty="0" err="1" smtClean="0"/>
              <a:t>Number</a:t>
            </a:r>
            <a:r>
              <a:rPr lang="pl-PL" dirty="0" smtClean="0"/>
              <a:t>&gt;</a:t>
            </a:r>
            <a:endParaRPr lang="pl-PL" dirty="0"/>
          </a:p>
        </p:txBody>
      </p:sp>
      <p:sp>
        <p:nvSpPr>
          <p:cNvPr id="12" name="Prostokąt 6"/>
          <p:cNvSpPr/>
          <p:nvPr/>
        </p:nvSpPr>
        <p:spPr>
          <a:xfrm>
            <a:off x="5981379" y="4325491"/>
            <a:ext cx="2641760" cy="7972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Nor the </a:t>
            </a:r>
            <a:r>
              <a:rPr lang="pl-PL" dirty="0" err="1" smtClean="0"/>
              <a:t>other</a:t>
            </a:r>
            <a:r>
              <a:rPr lang="pl-PL" dirty="0" smtClean="0"/>
              <a:t> </a:t>
            </a:r>
            <a:r>
              <a:rPr lang="pl-PL" dirty="0" err="1" smtClean="0"/>
              <a:t>way</a:t>
            </a:r>
            <a:r>
              <a:rPr lang="pl-PL" dirty="0" smtClean="0"/>
              <a:t> </a:t>
            </a:r>
            <a:r>
              <a:rPr lang="pl-PL" dirty="0" err="1" smtClean="0"/>
              <a:t>around</a:t>
            </a:r>
            <a:endParaRPr lang="pl-PL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0" y="3474534"/>
            <a:ext cx="9144000" cy="484614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3429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1pPr>
            <a:lvl2pPr marL="504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2pPr>
            <a:lvl3pPr marL="648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3pPr>
            <a:lvl4pPr marL="792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4pPr>
            <a:lvl5pPr marL="936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What </a:t>
            </a:r>
            <a:r>
              <a:rPr lang="en-US" dirty="0" smtClean="0"/>
              <a:t>about the reverse?</a:t>
            </a:r>
          </a:p>
        </p:txBody>
      </p:sp>
    </p:spTree>
    <p:extLst>
      <p:ext uri="{BB962C8B-B14F-4D97-AF65-F5344CB8AC3E}">
        <p14:creationId xmlns:p14="http://schemas.microsoft.com/office/powerpoint/2010/main" val="2909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Wildcards with </a:t>
            </a:r>
            <a:r>
              <a:rPr lang="en-US" i="1" noProof="0" dirty="0" smtClean="0"/>
              <a:t>extends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noProof="0" dirty="0" smtClean="0"/>
              <a:t>Most likely, till now you have encountered such a method definition:</a:t>
            </a:r>
          </a:p>
          <a:p>
            <a:endParaRPr lang="en-US" dirty="0"/>
          </a:p>
          <a:p>
            <a:endParaRPr lang="en-US" noProof="0" dirty="0" smtClean="0"/>
          </a:p>
          <a:p>
            <a:endParaRPr lang="en-US" dirty="0"/>
          </a:p>
          <a:p>
            <a:endParaRPr lang="en-US" noProof="0" dirty="0" smtClean="0"/>
          </a:p>
          <a:p>
            <a:r>
              <a:rPr lang="en-US" dirty="0" smtClean="0"/>
              <a:t>The phrase in bold (“</a:t>
            </a:r>
            <a:r>
              <a:rPr lang="en-US" b="1" dirty="0" smtClean="0"/>
              <a:t>? </a:t>
            </a:r>
            <a:r>
              <a:rPr lang="en-US" b="1" dirty="0"/>
              <a:t>e</a:t>
            </a:r>
            <a:r>
              <a:rPr lang="en-US" b="1" dirty="0" smtClean="0"/>
              <a:t>xtends E</a:t>
            </a:r>
            <a:r>
              <a:rPr lang="en-US" dirty="0" smtClean="0"/>
              <a:t>”) means you could add all members of a collection with elements of any type that is a </a:t>
            </a:r>
            <a:r>
              <a:rPr lang="en-US" i="1" dirty="0" smtClean="0"/>
              <a:t>subtype</a:t>
            </a:r>
            <a:r>
              <a:rPr lang="en-US" dirty="0" smtClean="0"/>
              <a:t> of E</a:t>
            </a:r>
          </a:p>
          <a:p>
            <a:r>
              <a:rPr lang="en-US" dirty="0" smtClean="0"/>
              <a:t>Example:</a:t>
            </a:r>
            <a:endParaRPr lang="en-US" noProof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1794756"/>
            <a:ext cx="4381500" cy="109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" y="4265110"/>
            <a:ext cx="4330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Declaring variables with wildcard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We can also use wildcards when declaring variables, however: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" y="1806700"/>
            <a:ext cx="4762500" cy="124460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808073" y="2854003"/>
            <a:ext cx="2641760" cy="7972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List&lt;? </a:t>
            </a:r>
            <a:r>
              <a:rPr lang="pl-PL" dirty="0" err="1"/>
              <a:t>e</a:t>
            </a:r>
            <a:r>
              <a:rPr lang="pl-PL" dirty="0" err="1" smtClean="0"/>
              <a:t>xtends</a:t>
            </a:r>
            <a:r>
              <a:rPr lang="pl-PL" dirty="0" smtClean="0"/>
              <a:t> </a:t>
            </a:r>
            <a:r>
              <a:rPr lang="pl-PL" dirty="0" err="1" smtClean="0"/>
              <a:t>Number</a:t>
            </a:r>
            <a:r>
              <a:rPr lang="pl-PL" dirty="0" smtClean="0"/>
              <a:t>&gt; </a:t>
            </a:r>
            <a:r>
              <a:rPr lang="pl-PL" dirty="0" err="1" smtClean="0"/>
              <a:t>is</a:t>
            </a:r>
            <a:r>
              <a:rPr lang="pl-PL" dirty="0" smtClean="0"/>
              <a:t>, in </a:t>
            </a:r>
            <a:r>
              <a:rPr lang="pl-PL" dirty="0" err="1" smtClean="0"/>
              <a:t>fact</a:t>
            </a:r>
            <a:r>
              <a:rPr lang="pl-PL" dirty="0" smtClean="0"/>
              <a:t>, List&lt;</a:t>
            </a:r>
            <a:r>
              <a:rPr lang="pl-PL" dirty="0" err="1" smtClean="0"/>
              <a:t>Integer</a:t>
            </a:r>
            <a:r>
              <a:rPr lang="pl-PL" dirty="0" smtClean="0"/>
              <a:t>&gt;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5359787" y="1832652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List&lt;? </a:t>
            </a:r>
            <a:r>
              <a:rPr lang="pl-PL" dirty="0" err="1"/>
              <a:t>e</a:t>
            </a:r>
            <a:r>
              <a:rPr lang="pl-PL" dirty="0" err="1" smtClean="0"/>
              <a:t>xtends</a:t>
            </a:r>
            <a:r>
              <a:rPr lang="pl-PL" dirty="0" smtClean="0"/>
              <a:t> </a:t>
            </a:r>
            <a:r>
              <a:rPr lang="pl-PL" dirty="0" err="1" smtClean="0"/>
              <a:t>Number</a:t>
            </a:r>
            <a:r>
              <a:rPr lang="pl-PL" dirty="0" smtClean="0"/>
              <a:t>&gt; </a:t>
            </a:r>
            <a:r>
              <a:rPr lang="pl-PL" dirty="0" err="1" smtClean="0"/>
              <a:t>can</a:t>
            </a:r>
            <a:r>
              <a:rPr lang="pl-PL" dirty="0" smtClean="0"/>
              <a:t> be a List of ANY </a:t>
            </a:r>
            <a:r>
              <a:rPr lang="pl-PL" dirty="0" err="1" smtClean="0"/>
              <a:t>subtype</a:t>
            </a:r>
            <a:r>
              <a:rPr lang="pl-PL" dirty="0" smtClean="0"/>
              <a:t> of </a:t>
            </a:r>
            <a:r>
              <a:rPr lang="pl-PL" dirty="0" err="1" smtClean="0"/>
              <a:t>Number</a:t>
            </a:r>
            <a:endParaRPr lang="pl-PL" dirty="0"/>
          </a:p>
        </p:txBody>
      </p:sp>
      <p:sp>
        <p:nvSpPr>
          <p:cNvPr id="10" name="Prostokąt 7"/>
          <p:cNvSpPr/>
          <p:nvPr/>
        </p:nvSpPr>
        <p:spPr>
          <a:xfrm>
            <a:off x="920567" y="3966455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super</a:t>
            </a:r>
            <a:r>
              <a:rPr lang="en-US" dirty="0" smtClean="0"/>
              <a:t> to the rescue!</a:t>
            </a:r>
            <a:endParaRPr lang="en-US" i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0" y="3476303"/>
            <a:ext cx="9144000" cy="484614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3429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1pPr>
            <a:lvl2pPr marL="504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2pPr>
            <a:lvl3pPr marL="648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3pPr>
            <a:lvl4pPr marL="792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4pPr>
            <a:lvl5pPr marL="936000" indent="-144000" algn="l" defTabSz="457200" rtl="0" eaLnBrk="1" latinLnBrk="0" hangingPunct="1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 kern="1200">
                <a:solidFill>
                  <a:srgbClr val="2D3E5C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 what can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17279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Wildcards with </a:t>
            </a:r>
            <a:r>
              <a:rPr lang="en-US" i="1" dirty="0" smtClean="0"/>
              <a:t>super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Consider this method from </a:t>
            </a:r>
            <a:r>
              <a:rPr lang="en-US" b="1" dirty="0" smtClean="0"/>
              <a:t>Collections</a:t>
            </a:r>
            <a:r>
              <a:rPr lang="en-US" dirty="0" smtClean="0"/>
              <a:t> class:</a:t>
            </a:r>
          </a:p>
          <a:p>
            <a:endParaRPr lang="en-US" noProof="0" dirty="0"/>
          </a:p>
          <a:p>
            <a:endParaRPr lang="en-US" dirty="0" smtClean="0"/>
          </a:p>
          <a:p>
            <a:endParaRPr lang="en-US" noProof="0" dirty="0"/>
          </a:p>
          <a:p>
            <a:endParaRPr lang="en-US" dirty="0" smtClean="0"/>
          </a:p>
          <a:p>
            <a:r>
              <a:rPr lang="en-US" noProof="0" dirty="0" smtClean="0"/>
              <a:t>The phrase “</a:t>
            </a:r>
            <a:r>
              <a:rPr lang="en-US" b="1" noProof="0" dirty="0" smtClean="0"/>
              <a:t>? </a:t>
            </a:r>
            <a:r>
              <a:rPr lang="en-US" b="1" dirty="0"/>
              <a:t>s</a:t>
            </a:r>
            <a:r>
              <a:rPr lang="en-US" b="1" noProof="0" dirty="0" err="1" smtClean="0"/>
              <a:t>uper</a:t>
            </a:r>
            <a:r>
              <a:rPr lang="en-US" b="1" noProof="0" dirty="0" smtClean="0"/>
              <a:t> T</a:t>
            </a:r>
            <a:r>
              <a:rPr lang="en-US" noProof="0" dirty="0" smtClean="0"/>
              <a:t>” means that the destination </a:t>
            </a:r>
            <a:r>
              <a:rPr lang="en-US" dirty="0" smtClean="0"/>
              <a:t>list may contain elements of any type that is a </a:t>
            </a:r>
            <a:r>
              <a:rPr lang="en-US" i="1" dirty="0" err="1" smtClean="0"/>
              <a:t>supertype</a:t>
            </a:r>
            <a:r>
              <a:rPr lang="en-US" i="1" dirty="0" smtClean="0"/>
              <a:t> </a:t>
            </a:r>
            <a:r>
              <a:rPr lang="en-US" dirty="0" smtClean="0"/>
              <a:t>of T</a:t>
            </a:r>
          </a:p>
          <a:p>
            <a:r>
              <a:rPr lang="en-US" noProof="0" dirty="0" smtClean="0"/>
              <a:t>Sample call: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4" y="1773981"/>
            <a:ext cx="61722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4" y="4314463"/>
            <a:ext cx="4965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Wildcards with </a:t>
            </a:r>
            <a:r>
              <a:rPr lang="en-US" i="1" dirty="0" smtClean="0"/>
              <a:t>super</a:t>
            </a:r>
            <a:r>
              <a:rPr lang="en-US" dirty="0" smtClean="0"/>
              <a:t>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Calling the method with explicit type parameters:</a:t>
            </a:r>
          </a:p>
          <a:p>
            <a:endParaRPr lang="en-US" dirty="0"/>
          </a:p>
          <a:p>
            <a:endParaRPr lang="en-US" dirty="0" smtClean="0"/>
          </a:p>
          <a:p>
            <a:pPr marL="198900" indent="0">
              <a:buNone/>
            </a:pPr>
            <a:endParaRPr lang="en-US" dirty="0"/>
          </a:p>
          <a:p>
            <a:r>
              <a:rPr lang="en-US" dirty="0" smtClean="0"/>
              <a:t>What would happen if we changed the method declaration?</a:t>
            </a:r>
          </a:p>
          <a:p>
            <a:endParaRPr lang="en-US" noProof="0" dirty="0"/>
          </a:p>
          <a:p>
            <a:endParaRPr lang="en-US" dirty="0" smtClean="0"/>
          </a:p>
          <a:p>
            <a:endParaRPr lang="en-US" noProof="0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9" y="3200382"/>
            <a:ext cx="5956300" cy="90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9" y="1709721"/>
            <a:ext cx="3200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 fontScale="85000" lnSpcReduction="20000"/>
          </a:bodyPr>
          <a:lstStyle/>
          <a:p>
            <a:pPr lvl="0"/>
            <a:r>
              <a:rPr lang="en-US" noProof="0" dirty="0" smtClean="0"/>
              <a:t>Introduction to Java Generics</a:t>
            </a:r>
            <a:endParaRPr lang="en-US" noProof="0" dirty="0"/>
          </a:p>
          <a:p>
            <a:pPr lvl="1"/>
            <a:r>
              <a:rPr lang="en-US" noProof="0" dirty="0"/>
              <a:t>Generics – definition and syntax</a:t>
            </a:r>
          </a:p>
          <a:p>
            <a:pPr lvl="1"/>
            <a:r>
              <a:rPr lang="en-US" noProof="0" dirty="0" smtClean="0"/>
              <a:t>Boxing </a:t>
            </a:r>
            <a:r>
              <a:rPr lang="en-US" noProof="0" dirty="0"/>
              <a:t>and </a:t>
            </a:r>
            <a:r>
              <a:rPr lang="en-US" noProof="0" dirty="0" smtClean="0"/>
              <a:t>unboxing</a:t>
            </a:r>
          </a:p>
          <a:p>
            <a:pPr lvl="1"/>
            <a:endParaRPr lang="en-US" noProof="0" dirty="0"/>
          </a:p>
          <a:p>
            <a:r>
              <a:rPr lang="en-US" noProof="0" dirty="0" smtClean="0"/>
              <a:t>What </a:t>
            </a:r>
            <a:r>
              <a:rPr lang="en-US" noProof="0" dirty="0"/>
              <a:t>you should know about types?</a:t>
            </a:r>
          </a:p>
          <a:p>
            <a:pPr lvl="1"/>
            <a:r>
              <a:rPr lang="en-US" noProof="0" dirty="0" err="1"/>
              <a:t>Reifiable</a:t>
            </a:r>
            <a:r>
              <a:rPr lang="en-US" noProof="0" dirty="0"/>
              <a:t> and non-</a:t>
            </a:r>
            <a:r>
              <a:rPr lang="en-US" noProof="0" dirty="0" err="1"/>
              <a:t>reifiable</a:t>
            </a:r>
            <a:r>
              <a:rPr lang="en-US" noProof="0" dirty="0"/>
              <a:t> types</a:t>
            </a:r>
          </a:p>
          <a:p>
            <a:pPr lvl="1"/>
            <a:r>
              <a:rPr lang="en-US" noProof="0" dirty="0" smtClean="0"/>
              <a:t>Type erasure</a:t>
            </a:r>
          </a:p>
          <a:p>
            <a:pPr lvl="1"/>
            <a:endParaRPr lang="en-US" noProof="0" dirty="0" smtClean="0"/>
          </a:p>
          <a:p>
            <a:pPr lvl="0"/>
            <a:r>
              <a:rPr lang="en-US" dirty="0" smtClean="0"/>
              <a:t>Wildcards</a:t>
            </a:r>
          </a:p>
          <a:p>
            <a:pPr lvl="1"/>
            <a:r>
              <a:rPr lang="en-US" dirty="0" smtClean="0"/>
              <a:t>Get and Put Principle</a:t>
            </a:r>
          </a:p>
          <a:p>
            <a:pPr lvl="1"/>
            <a:r>
              <a:rPr lang="en-US" dirty="0" smtClean="0"/>
              <a:t>Covariant vs Invariant subtyping</a:t>
            </a:r>
          </a:p>
          <a:p>
            <a:pPr lvl="1"/>
            <a:r>
              <a:rPr lang="en-US" dirty="0" smtClean="0"/>
              <a:t>Wildcard restrictions</a:t>
            </a:r>
          </a:p>
          <a:p>
            <a:pPr lvl="1"/>
            <a:endParaRPr lang="en-US" dirty="0"/>
          </a:p>
          <a:p>
            <a:pPr lvl="0"/>
            <a:r>
              <a:rPr lang="en-US" dirty="0" smtClean="0"/>
              <a:t>Bounds</a:t>
            </a:r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Generic classes in the </a:t>
            </a:r>
            <a:r>
              <a:rPr lang="en-US" noProof="0" dirty="0" smtClean="0"/>
              <a:t>nutshell</a:t>
            </a:r>
          </a:p>
          <a:p>
            <a:pPr lvl="1"/>
            <a:r>
              <a:rPr lang="en-US" dirty="0" smtClean="0"/>
              <a:t>What can and what cannot be done with generics?</a:t>
            </a:r>
            <a:endParaRPr lang="en-US" noProof="0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 Get and Put Principle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9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It is a good practice to use wildcards whenever possible, as it makes your API flexible</a:t>
            </a:r>
          </a:p>
          <a:p>
            <a:r>
              <a:rPr lang="en-US" dirty="0" smtClean="0"/>
              <a:t>However, how do we know where to use </a:t>
            </a:r>
            <a:r>
              <a:rPr lang="en-US" i="1" dirty="0" smtClean="0"/>
              <a:t>super</a:t>
            </a:r>
            <a:r>
              <a:rPr lang="en-US" dirty="0" smtClean="0"/>
              <a:t> and where to use </a:t>
            </a:r>
            <a:r>
              <a:rPr lang="en-US" i="1" dirty="0" smtClean="0"/>
              <a:t>extends</a:t>
            </a:r>
            <a:r>
              <a:rPr lang="en-US" dirty="0" smtClean="0"/>
              <a:t>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0" y="2620862"/>
            <a:ext cx="6705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Recall the previous example: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declare </a:t>
            </a:r>
            <a:r>
              <a:rPr lang="en-US" i="1" dirty="0" smtClean="0"/>
              <a:t>List&lt;? </a:t>
            </a:r>
            <a:r>
              <a:rPr lang="en-US" i="1" dirty="0"/>
              <a:t>e</a:t>
            </a:r>
            <a:r>
              <a:rPr lang="en-US" i="1" dirty="0" smtClean="0"/>
              <a:t>xtends T&gt; </a:t>
            </a:r>
            <a:r>
              <a:rPr lang="en-US" i="1" dirty="0" err="1" smtClean="0"/>
              <a:t>src</a:t>
            </a:r>
            <a:r>
              <a:rPr lang="en-US" dirty="0" smtClean="0"/>
              <a:t> since we only </a:t>
            </a:r>
            <a:r>
              <a:rPr lang="en-US" b="1" dirty="0" smtClean="0"/>
              <a:t>get</a:t>
            </a:r>
            <a:r>
              <a:rPr lang="en-US" dirty="0" smtClean="0"/>
              <a:t> the values from </a:t>
            </a:r>
            <a:r>
              <a:rPr lang="en-US" i="1" dirty="0" err="1" smtClean="0"/>
              <a:t>src</a:t>
            </a:r>
            <a:r>
              <a:rPr lang="en-US" dirty="0" smtClean="0"/>
              <a:t> List</a:t>
            </a:r>
          </a:p>
          <a:p>
            <a:r>
              <a:rPr lang="en-US" dirty="0" smtClean="0"/>
              <a:t>We declare </a:t>
            </a:r>
            <a:r>
              <a:rPr lang="en-US" i="1" dirty="0" smtClean="0"/>
              <a:t>List&lt;? </a:t>
            </a:r>
            <a:r>
              <a:rPr lang="en-US" i="1" dirty="0"/>
              <a:t>s</a:t>
            </a:r>
            <a:r>
              <a:rPr lang="en-US" i="1" dirty="0" smtClean="0"/>
              <a:t>uper T&gt; </a:t>
            </a:r>
            <a:r>
              <a:rPr lang="en-US" i="1" dirty="0" err="1" smtClean="0"/>
              <a:t>dst</a:t>
            </a:r>
            <a:r>
              <a:rPr lang="en-US" dirty="0" smtClean="0"/>
              <a:t> since we only </a:t>
            </a:r>
            <a:r>
              <a:rPr lang="en-US" b="1" dirty="0" smtClean="0"/>
              <a:t>put</a:t>
            </a:r>
            <a:r>
              <a:rPr lang="en-US" dirty="0" smtClean="0"/>
              <a:t> values into </a:t>
            </a:r>
            <a:r>
              <a:rPr lang="en-US" i="1" dirty="0" err="1" smtClean="0"/>
              <a:t>dst</a:t>
            </a:r>
            <a:r>
              <a:rPr lang="en-US" dirty="0" smtClean="0"/>
              <a:t> List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79294"/>
            <a:ext cx="6007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Whenever you use an iterator, you get values out of a structure, so use </a:t>
            </a:r>
            <a:r>
              <a:rPr lang="en-US" i="1" dirty="0" smtClean="0"/>
              <a:t>extends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it uses </a:t>
            </a:r>
            <a:r>
              <a:rPr lang="en-US" i="1" dirty="0" smtClean="0"/>
              <a:t>extends</a:t>
            </a:r>
            <a:r>
              <a:rPr lang="en-US" dirty="0" smtClean="0"/>
              <a:t>, all the following calls are legal:</a:t>
            </a:r>
          </a:p>
          <a:p>
            <a:endParaRPr lang="en-US" dirty="0"/>
          </a:p>
          <a:p>
            <a:pPr marL="19890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1" y="1807580"/>
            <a:ext cx="509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1" y="3551499"/>
            <a:ext cx="4800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Whenever you use the </a:t>
            </a:r>
            <a:r>
              <a:rPr lang="en-US" i="1" dirty="0" smtClean="0"/>
              <a:t>add</a:t>
            </a:r>
            <a:r>
              <a:rPr lang="en-US" dirty="0" smtClean="0"/>
              <a:t> method, you put values into the structure, so use </a:t>
            </a:r>
            <a:r>
              <a:rPr lang="en-US" i="1" dirty="0" smtClean="0"/>
              <a:t>super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it uses </a:t>
            </a:r>
            <a:r>
              <a:rPr lang="en-US" i="1" dirty="0" smtClean="0"/>
              <a:t>super</a:t>
            </a:r>
            <a:r>
              <a:rPr lang="en-US" dirty="0" smtClean="0"/>
              <a:t>, all the following calls are legal:</a:t>
            </a:r>
          </a:p>
          <a:p>
            <a:endParaRPr lang="en-US" dirty="0"/>
          </a:p>
          <a:p>
            <a:pPr marL="19890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8" y="1731862"/>
            <a:ext cx="56007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8" y="3486874"/>
            <a:ext cx="4559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Whenever you both put values into and get values out of the same structure, do not use a wildcard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Since there is no wildcard, the argument must be a collection of </a:t>
            </a:r>
            <a:r>
              <a:rPr lang="en-US" b="1" dirty="0" smtClean="0"/>
              <a:t>Number</a:t>
            </a:r>
            <a:r>
              <a:rPr lang="en-US" dirty="0" smtClean="0"/>
              <a:t>:</a:t>
            </a:r>
            <a:endParaRPr lang="en-US" dirty="0"/>
          </a:p>
          <a:p>
            <a:pPr marL="19890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6" y="2038752"/>
            <a:ext cx="52959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6" y="3918351"/>
            <a:ext cx="3721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Get and Put Principle,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You may wonder if you can write a wildcard with both </a:t>
            </a:r>
            <a:r>
              <a:rPr lang="en-US" i="1" dirty="0" smtClean="0"/>
              <a:t>extends</a:t>
            </a:r>
            <a:r>
              <a:rPr lang="en-US" dirty="0" smtClean="0"/>
              <a:t> and </a:t>
            </a:r>
            <a:r>
              <a:rPr lang="en-US" i="1" dirty="0" smtClean="0"/>
              <a:t>super</a:t>
            </a:r>
            <a:r>
              <a:rPr lang="en-US" dirty="0" smtClean="0"/>
              <a:t>..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cannot, but this actually may change in the future</a:t>
            </a:r>
            <a:endParaRPr lang="en-US" dirty="0"/>
          </a:p>
          <a:p>
            <a:pPr marL="19890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8" y="1774463"/>
            <a:ext cx="5905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Get and </a:t>
            </a:r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aka</a:t>
            </a:r>
            <a:r>
              <a:rPr lang="pl-PL" dirty="0" smtClean="0"/>
              <a:t> PECS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8" y="3995405"/>
            <a:ext cx="69818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16" y="931766"/>
            <a:ext cx="4947684" cy="278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05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Covariant vs Invariant Subtyping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In Java, array subtyping is covariant, meaning that type </a:t>
            </a:r>
            <a:r>
              <a:rPr lang="en-US" b="1" dirty="0" smtClean="0"/>
              <a:t>S[]</a:t>
            </a:r>
            <a:r>
              <a:rPr lang="en-US" dirty="0" smtClean="0"/>
              <a:t> is considered to be a subtype of </a:t>
            </a:r>
            <a:r>
              <a:rPr lang="en-US" b="1" dirty="0" smtClean="0"/>
              <a:t>T[]</a:t>
            </a:r>
            <a:r>
              <a:rPr lang="en-US" dirty="0" smtClean="0"/>
              <a:t> whenever </a:t>
            </a:r>
            <a:r>
              <a:rPr lang="en-US" b="1" dirty="0" smtClean="0"/>
              <a:t>S</a:t>
            </a:r>
            <a:r>
              <a:rPr lang="en-US" dirty="0" smtClean="0"/>
              <a:t> is a subtype of </a:t>
            </a:r>
            <a:r>
              <a:rPr lang="en-US" b="1" dirty="0" smtClean="0"/>
              <a:t>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Generic subtyping, on the other hand, is invariant, which means that </a:t>
            </a:r>
            <a:r>
              <a:rPr lang="en-US" b="1" dirty="0" smtClean="0"/>
              <a:t>List&lt;S&gt;</a:t>
            </a:r>
            <a:r>
              <a:rPr lang="en-US" dirty="0" smtClean="0"/>
              <a:t> is not considered a subtype of </a:t>
            </a:r>
            <a:r>
              <a:rPr lang="en-US" b="1" dirty="0" smtClean="0"/>
              <a:t>List&lt;T&gt;</a:t>
            </a:r>
            <a:r>
              <a:rPr lang="en-US" dirty="0"/>
              <a:t> </a:t>
            </a:r>
            <a:r>
              <a:rPr lang="en-US" dirty="0" smtClean="0"/>
              <a:t>(except if </a:t>
            </a:r>
            <a:r>
              <a:rPr lang="en-US" b="1" dirty="0" smtClean="0"/>
              <a:t>S</a:t>
            </a:r>
            <a:r>
              <a:rPr lang="en-US" dirty="0" smtClean="0"/>
              <a:t> and </a:t>
            </a:r>
            <a:r>
              <a:rPr lang="en-US" b="1" dirty="0" smtClean="0"/>
              <a:t>T</a:t>
            </a:r>
            <a:r>
              <a:rPr lang="en-US" dirty="0" smtClean="0"/>
              <a:t> are identical)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6" y="2091436"/>
            <a:ext cx="4394200" cy="73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6" y="3837940"/>
            <a:ext cx="4013200" cy="73660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693838" y="1978483"/>
            <a:ext cx="2641760" cy="7972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Exception</a:t>
            </a:r>
            <a:r>
              <a:rPr lang="pl-PL" dirty="0" smtClean="0"/>
              <a:t> </a:t>
            </a:r>
            <a:r>
              <a:rPr lang="pl-PL" dirty="0" err="1" smtClean="0"/>
              <a:t>thrown</a:t>
            </a:r>
            <a:r>
              <a:rPr lang="pl-PL" dirty="0" smtClean="0"/>
              <a:t> in run </a:t>
            </a:r>
            <a:r>
              <a:rPr lang="pl-PL" dirty="0" err="1" smtClean="0"/>
              <a:t>time</a:t>
            </a:r>
            <a:r>
              <a:rPr lang="pl-PL" dirty="0" smtClean="0"/>
              <a:t>!</a:t>
            </a:r>
            <a:endParaRPr lang="pl-PL" dirty="0"/>
          </a:p>
        </p:txBody>
      </p:sp>
      <p:sp>
        <p:nvSpPr>
          <p:cNvPr id="8" name="Prostokąt 6"/>
          <p:cNvSpPr/>
          <p:nvPr/>
        </p:nvSpPr>
        <p:spPr>
          <a:xfrm>
            <a:off x="5693838" y="3837940"/>
            <a:ext cx="2641760" cy="7972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Exception</a:t>
            </a:r>
            <a:r>
              <a:rPr lang="pl-PL" dirty="0" smtClean="0"/>
              <a:t> </a:t>
            </a:r>
            <a:r>
              <a:rPr lang="pl-PL" dirty="0" err="1" smtClean="0"/>
              <a:t>thrown</a:t>
            </a:r>
            <a:r>
              <a:rPr lang="pl-PL" dirty="0" smtClean="0"/>
              <a:t> in </a:t>
            </a:r>
            <a:r>
              <a:rPr lang="pl-PL" dirty="0" err="1" smtClean="0"/>
              <a:t>compile</a:t>
            </a:r>
            <a:r>
              <a:rPr lang="pl-PL" dirty="0" smtClean="0"/>
              <a:t> </a:t>
            </a:r>
            <a:r>
              <a:rPr lang="pl-PL" dirty="0" err="1" smtClean="0"/>
              <a:t>time</a:t>
            </a:r>
            <a:r>
              <a:rPr lang="pl-PL" dirty="0" smtClean="0"/>
              <a:t>!</a:t>
            </a:r>
            <a:endParaRPr lang="pl-PL" dirty="0"/>
          </a:p>
        </p:txBody>
      </p:sp>
      <p:sp>
        <p:nvSpPr>
          <p:cNvPr id="10" name="Prostokąt 7"/>
          <p:cNvSpPr/>
          <p:nvPr/>
        </p:nvSpPr>
        <p:spPr>
          <a:xfrm>
            <a:off x="2497836" y="5166987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Wildcards reintroduce </a:t>
            </a:r>
            <a:r>
              <a:rPr lang="en-US" i="1" dirty="0" smtClean="0"/>
              <a:t>covariant</a:t>
            </a:r>
            <a:r>
              <a:rPr lang="en-US" dirty="0" smtClean="0"/>
              <a:t> subtyping for generics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2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Wildcard Capture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TODO</a:t>
            </a:r>
            <a:endParaRPr lang="en-US" dirty="0"/>
          </a:p>
          <a:p>
            <a:pPr marL="1989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5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0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Restrictions on Wildcards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8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Restrictions on Wildcards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Although very useful, there are some restrictions when using wildcards. Wildcards may not appear:</a:t>
            </a:r>
            <a:endParaRPr lang="en-US" dirty="0"/>
          </a:p>
          <a:p>
            <a:pPr lvl="1"/>
            <a:r>
              <a:rPr lang="en-US" dirty="0" smtClean="0"/>
              <a:t>At the top level in class instance creation expression (</a:t>
            </a:r>
            <a:r>
              <a:rPr lang="en-US" i="1" dirty="0" smtClean="0"/>
              <a:t>new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explicit type parameters in generic method calls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supertypes</a:t>
            </a:r>
            <a:r>
              <a:rPr lang="en-US" dirty="0" smtClean="0"/>
              <a:t> (</a:t>
            </a:r>
            <a:r>
              <a:rPr lang="en-US" i="1" dirty="0" smtClean="0"/>
              <a:t>extends</a:t>
            </a:r>
            <a:r>
              <a:rPr lang="en-US" dirty="0" smtClean="0"/>
              <a:t> and </a:t>
            </a:r>
            <a:r>
              <a:rPr lang="en-US" i="1" dirty="0" smtClean="0"/>
              <a:t>implements</a:t>
            </a:r>
            <a:r>
              <a:rPr lang="en-US" dirty="0" smtClean="0"/>
              <a:t>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203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Creation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In a class instance expression, if the type is a parameterized type, then none of the type parameters may be wildcards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It is, however, legal to use wildcard when declaring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7" y="2058203"/>
            <a:ext cx="4775200" cy="62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7" y="3510548"/>
            <a:ext cx="441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Creation, cont.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Also, only the top-level parameters in instance creation are prohibited</a:t>
            </a:r>
          </a:p>
          <a:p>
            <a:r>
              <a:rPr lang="en-US" dirty="0" smtClean="0"/>
              <a:t>Nested wildcards are permitted: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reason for that is even though the list of lists is created at a wildcard type, each individual list has a specific type (integers and strings, respectively)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134725"/>
            <a:ext cx="4165600" cy="736600"/>
          </a:xfrm>
          <a:prstGeom prst="rect">
            <a:avLst/>
          </a:prstGeom>
        </p:spPr>
      </p:pic>
      <p:sp>
        <p:nvSpPr>
          <p:cNvPr id="7" name="Prostokąt 7"/>
          <p:cNvSpPr/>
          <p:nvPr/>
        </p:nvSpPr>
        <p:spPr>
          <a:xfrm>
            <a:off x="2248572" y="4637785"/>
            <a:ext cx="4646856" cy="8370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Wildcard – ordinary type relationship is similar to interface – class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Calls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If a generic method call includes explicit type parameters, those parameters must not be wildcards</a:t>
            </a:r>
          </a:p>
          <a:p>
            <a:r>
              <a:rPr lang="en-US" dirty="0" smtClean="0"/>
              <a:t>Consider the following method: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can be called either using implicit or explicit type parameter: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However, using a wildcard as an explicit type parameter is not allowed</a:t>
            </a:r>
          </a:p>
          <a:p>
            <a:endParaRPr lang="en-US" dirty="0" smtClean="0"/>
          </a:p>
          <a:p>
            <a:r>
              <a:rPr lang="en-US" dirty="0" smtClean="0"/>
              <a:t>Nested parameters are allowed though (see previous slides)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" y="2220678"/>
            <a:ext cx="47371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" y="3357358"/>
            <a:ext cx="27051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29095"/>
            <a:ext cx="39624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4" y="5284775"/>
            <a:ext cx="3340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Supertypes</a:t>
            </a:r>
            <a:endParaRPr lang="en-US" i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When a class instance is created, it invokes the initializer for its </a:t>
            </a:r>
            <a:r>
              <a:rPr lang="en-US" dirty="0" err="1" smtClean="0"/>
              <a:t>supertype</a:t>
            </a:r>
            <a:endParaRPr lang="en-US" dirty="0" smtClean="0"/>
          </a:p>
          <a:p>
            <a:r>
              <a:rPr lang="en-US" dirty="0" smtClean="0"/>
              <a:t>Hence, any restriction that applies to instance creation must also apply to </a:t>
            </a:r>
            <a:r>
              <a:rPr lang="en-US" dirty="0" err="1" smtClean="0"/>
              <a:t>supertypes</a:t>
            </a:r>
            <a:endParaRPr lang="en-US" dirty="0" smtClean="0"/>
          </a:p>
          <a:p>
            <a:r>
              <a:rPr lang="en-US" dirty="0" smtClean="0"/>
              <a:t>When declaring a class, which </a:t>
            </a:r>
            <a:r>
              <a:rPr lang="en-US" dirty="0" err="1" smtClean="0"/>
              <a:t>supertype</a:t>
            </a:r>
            <a:r>
              <a:rPr lang="en-US" dirty="0"/>
              <a:t> </a:t>
            </a:r>
            <a:r>
              <a:rPr lang="en-US" dirty="0" smtClean="0"/>
              <a:t>(or </a:t>
            </a:r>
            <a:r>
              <a:rPr lang="en-US" dirty="0" err="1" smtClean="0"/>
              <a:t>superinterface</a:t>
            </a:r>
            <a:r>
              <a:rPr lang="en-US" dirty="0" smtClean="0"/>
              <a:t>) has type parameters, these type cannot be wildcards: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Again, wildcards in nested type parameters are legal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6" y="2754614"/>
            <a:ext cx="4305300" cy="31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6" y="3072114"/>
            <a:ext cx="4394200" cy="25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6" y="4223960"/>
            <a:ext cx="3810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Bounds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7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Comparable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Interface </a:t>
            </a:r>
            <a:r>
              <a:rPr lang="en-US" b="1" dirty="0" smtClean="0"/>
              <a:t>Comparable&lt;T&gt;</a:t>
            </a:r>
            <a:r>
              <a:rPr lang="en-US" dirty="0" smtClean="0"/>
              <a:t> contains a method that can be used to compare one object to another: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err="1" smtClean="0"/>
              <a:t>compareTo</a:t>
            </a:r>
            <a:r>
              <a:rPr lang="en-US" dirty="0" smtClean="0"/>
              <a:t> method returns a value that is negative, zero and or positive depending on whether the argument is less than, equal to or </a:t>
            </a:r>
            <a:r>
              <a:rPr lang="en-US" dirty="0" err="1" smtClean="0"/>
              <a:t>greather</a:t>
            </a:r>
            <a:r>
              <a:rPr lang="en-US" dirty="0" smtClean="0"/>
              <a:t> than the given object</a:t>
            </a:r>
          </a:p>
          <a:p>
            <a:r>
              <a:rPr lang="en-US" dirty="0" smtClean="0"/>
              <a:t>For example, </a:t>
            </a:r>
            <a:r>
              <a:rPr lang="en-US" b="1" dirty="0" smtClean="0"/>
              <a:t>Integer</a:t>
            </a:r>
            <a:r>
              <a:rPr lang="en-US" dirty="0" smtClean="0"/>
              <a:t> implements </a:t>
            </a:r>
            <a:r>
              <a:rPr lang="en-US" b="1" dirty="0" smtClean="0"/>
              <a:t>Comparable&lt;Integer&gt;</a:t>
            </a:r>
            <a:r>
              <a:rPr lang="en-US" dirty="0" smtClean="0"/>
              <a:t>:</a:t>
            </a:r>
          </a:p>
          <a:p>
            <a:endParaRPr lang="en-US" dirty="0" smtClean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5" y="1975891"/>
            <a:ext cx="3096385" cy="93108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5" y="4296009"/>
            <a:ext cx="3441042" cy="8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7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Comparable,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The type parameter allows to catch nonsensical comparisons at compile time: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Obviously, you cannot use </a:t>
            </a:r>
            <a:r>
              <a:rPr lang="en-US" i="1" dirty="0" err="1" smtClean="0"/>
              <a:t>compareTo</a:t>
            </a:r>
            <a:r>
              <a:rPr lang="en-US" dirty="0" smtClean="0"/>
              <a:t> with types that does not implement </a:t>
            </a:r>
            <a:r>
              <a:rPr lang="en-US" b="1" dirty="0" smtClean="0"/>
              <a:t>Comparable</a:t>
            </a:r>
            <a:r>
              <a:rPr lang="en-US" dirty="0" smtClean="0"/>
              <a:t> (like </a:t>
            </a:r>
            <a:r>
              <a:rPr lang="en-US" b="1" dirty="0" smtClean="0"/>
              <a:t>Number</a:t>
            </a:r>
            <a:r>
              <a:rPr lang="en-US" dirty="0" smtClean="0"/>
              <a:t>)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651189"/>
            <a:ext cx="3987800" cy="6350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507147"/>
            <a:ext cx="401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Maximum of a Collection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Comparable</a:t>
            </a:r>
            <a:r>
              <a:rPr lang="en-US" dirty="0" smtClean="0"/>
              <a:t>, we can easily find a maximum of a Collection. Consider the following method that returns the greatest element of the collection: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It’s a generic method that introduces a </a:t>
            </a:r>
            <a:r>
              <a:rPr lang="en-US" i="1" dirty="0" smtClean="0"/>
              <a:t>bound</a:t>
            </a:r>
            <a:r>
              <a:rPr lang="en-US" dirty="0" smtClean="0"/>
              <a:t> on the type variable</a:t>
            </a:r>
          </a:p>
          <a:p>
            <a:endParaRPr lang="en-US" dirty="0" smtClean="0"/>
          </a:p>
          <a:p>
            <a:r>
              <a:rPr lang="en-US" dirty="0" smtClean="0"/>
              <a:t>Basically, this method takes a collection of type </a:t>
            </a:r>
            <a:r>
              <a:rPr lang="en-US" b="1" dirty="0" smtClean="0"/>
              <a:t>T</a:t>
            </a:r>
            <a:r>
              <a:rPr lang="en-US" dirty="0" smtClean="0"/>
              <a:t> and returns a </a:t>
            </a:r>
            <a:r>
              <a:rPr lang="en-US" b="1" dirty="0" smtClean="0"/>
              <a:t>T</a:t>
            </a:r>
            <a:r>
              <a:rPr lang="en-US" dirty="0" smtClean="0"/>
              <a:t>, and it does so for any type </a:t>
            </a:r>
            <a:r>
              <a:rPr lang="en-US" b="1" dirty="0" smtClean="0"/>
              <a:t>T</a:t>
            </a:r>
            <a:r>
              <a:rPr lang="en-US" dirty="0" smtClean="0"/>
              <a:t> such that </a:t>
            </a:r>
            <a:r>
              <a:rPr lang="en-US" b="1" dirty="0" smtClean="0"/>
              <a:t>T</a:t>
            </a:r>
            <a:r>
              <a:rPr lang="en-US" dirty="0" smtClean="0"/>
              <a:t> is a subtype of </a:t>
            </a:r>
            <a:r>
              <a:rPr lang="en-US" b="1" dirty="0" smtClean="0"/>
              <a:t>Comparable&lt;T&gt;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994848"/>
            <a:ext cx="4089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en-US" noProof="0" dirty="0" smtClean="0"/>
              <a:t>Generics 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An interface or class may be declared to take one or more type parameters, which are written in angle brackets and should be supplied when you declare a variable belonging to the interface or class or when you create a new instance of a class.</a:t>
            </a:r>
          </a:p>
          <a:p>
            <a:pPr marL="198900" indent="0">
              <a:buNone/>
            </a:pPr>
            <a:endParaRPr lang="en-US" noProof="0" dirty="0" smtClean="0"/>
          </a:p>
          <a:p>
            <a:r>
              <a:rPr lang="en-US" noProof="0" dirty="0" smtClean="0"/>
              <a:t>interface List&lt;</a:t>
            </a:r>
            <a:r>
              <a:rPr lang="en-US" noProof="0" dirty="0" smtClean="0">
                <a:solidFill>
                  <a:schemeClr val="tx1"/>
                </a:solidFill>
              </a:rPr>
              <a:t>E</a:t>
            </a:r>
            <a:r>
              <a:rPr lang="en-US" noProof="0" dirty="0" smtClean="0"/>
              <a:t>&gt;</a:t>
            </a:r>
          </a:p>
          <a:p>
            <a:r>
              <a:rPr lang="en-US" noProof="0" dirty="0" smtClean="0"/>
              <a:t>class </a:t>
            </a:r>
            <a:r>
              <a:rPr lang="en-US" noProof="0" dirty="0" err="1" smtClean="0"/>
              <a:t>ArrayList</a:t>
            </a:r>
            <a:r>
              <a:rPr lang="en-US" noProof="0" dirty="0" smtClean="0"/>
              <a:t>&lt;</a:t>
            </a:r>
            <a:r>
              <a:rPr lang="en-US" noProof="0" dirty="0" smtClean="0">
                <a:solidFill>
                  <a:schemeClr val="tx1"/>
                </a:solidFill>
              </a:rPr>
              <a:t>E</a:t>
            </a:r>
            <a:r>
              <a:rPr lang="en-US" noProof="0" dirty="0" smtClean="0"/>
              <a:t>&gt;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List&lt;String&gt; list = new </a:t>
            </a:r>
            <a:r>
              <a:rPr lang="en-US" noProof="0" dirty="0" err="1" smtClean="0"/>
              <a:t>ArrayList</a:t>
            </a:r>
            <a:r>
              <a:rPr lang="en-US" noProof="0" dirty="0" smtClean="0">
                <a:solidFill>
                  <a:schemeClr val="tx1"/>
                </a:solidFill>
              </a:rPr>
              <a:t>&lt;&gt;</a:t>
            </a:r>
            <a:r>
              <a:rPr lang="en-US" noProof="0" dirty="0" smtClean="0"/>
              <a:t>();</a:t>
            </a:r>
          </a:p>
          <a:p>
            <a:pPr marL="198900" indent="0">
              <a:buNone/>
            </a:pPr>
            <a:endParaRPr lang="en-US" noProof="0" dirty="0"/>
          </a:p>
        </p:txBody>
      </p:sp>
      <p:sp>
        <p:nvSpPr>
          <p:cNvPr id="2" name="Prostokąt 1"/>
          <p:cNvSpPr/>
          <p:nvPr/>
        </p:nvSpPr>
        <p:spPr>
          <a:xfrm>
            <a:off x="2887317" y="3339548"/>
            <a:ext cx="3369365" cy="6062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where</a:t>
            </a:r>
            <a:r>
              <a:rPr lang="pl-PL" dirty="0"/>
              <a:t> 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parameter</a:t>
            </a:r>
            <a:endParaRPr lang="pl-PL" dirty="0"/>
          </a:p>
        </p:txBody>
      </p:sp>
      <p:sp>
        <p:nvSpPr>
          <p:cNvPr id="3" name="Prostokąt 2"/>
          <p:cNvSpPr/>
          <p:nvPr/>
        </p:nvSpPr>
        <p:spPr>
          <a:xfrm>
            <a:off x="4571999" y="4740965"/>
            <a:ext cx="3717236" cy="6957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Diamond</a:t>
            </a:r>
            <a:r>
              <a:rPr lang="pl-PL" dirty="0" smtClean="0"/>
              <a:t> operator – </a:t>
            </a:r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inference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00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Maximum of a Collection,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When calling the method, </a:t>
            </a:r>
            <a:r>
              <a:rPr lang="en-US" b="1" dirty="0" smtClean="0"/>
              <a:t>T</a:t>
            </a:r>
            <a:r>
              <a:rPr lang="en-US" dirty="0" smtClean="0"/>
              <a:t> may be chosen to be </a:t>
            </a:r>
            <a:r>
              <a:rPr lang="en-US" b="1" dirty="0" smtClean="0"/>
              <a:t>Integer</a:t>
            </a:r>
            <a:r>
              <a:rPr lang="en-US" dirty="0"/>
              <a:t> </a:t>
            </a:r>
            <a:r>
              <a:rPr lang="en-US" dirty="0" smtClean="0"/>
              <a:t>(since </a:t>
            </a:r>
            <a:r>
              <a:rPr lang="en-US" b="1" dirty="0" smtClean="0"/>
              <a:t>Integer</a:t>
            </a:r>
            <a:r>
              <a:rPr lang="en-US" dirty="0" smtClean="0"/>
              <a:t> implements </a:t>
            </a:r>
            <a:r>
              <a:rPr lang="en-US" b="1" dirty="0" smtClean="0"/>
              <a:t>Comparable&lt;Integer&gt;</a:t>
            </a:r>
            <a:r>
              <a:rPr lang="en-US" dirty="0" smtClean="0"/>
              <a:t>):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</a:t>
            </a:r>
            <a:r>
              <a:rPr lang="en-US" b="1" dirty="0" smtClean="0"/>
              <a:t>T</a:t>
            </a:r>
            <a:r>
              <a:rPr lang="en-US" dirty="0" smtClean="0"/>
              <a:t> may be chosen to be </a:t>
            </a:r>
            <a:r>
              <a:rPr lang="en-US" b="1" dirty="0" smtClean="0"/>
              <a:t>String</a:t>
            </a:r>
            <a:r>
              <a:rPr lang="en-US" dirty="0"/>
              <a:t> </a:t>
            </a:r>
            <a:r>
              <a:rPr lang="en-US" dirty="0" smtClean="0"/>
              <a:t>(since </a:t>
            </a:r>
            <a:r>
              <a:rPr lang="en-US" b="1" dirty="0" smtClean="0"/>
              <a:t>String</a:t>
            </a:r>
            <a:r>
              <a:rPr lang="en-US" dirty="0" smtClean="0"/>
              <a:t> implements </a:t>
            </a:r>
            <a:r>
              <a:rPr lang="en-US" b="1" dirty="0" smtClean="0"/>
              <a:t>Comparable&lt;String&gt;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But, as expected, </a:t>
            </a:r>
            <a:r>
              <a:rPr lang="en-US" b="1" dirty="0" smtClean="0"/>
              <a:t>T</a:t>
            </a:r>
            <a:r>
              <a:rPr lang="en-US" dirty="0" smtClean="0"/>
              <a:t> may not be chosen to be </a:t>
            </a:r>
            <a:r>
              <a:rPr lang="en-US" b="1" dirty="0" smtClean="0"/>
              <a:t>Number</a:t>
            </a:r>
            <a:r>
              <a:rPr lang="en-US" dirty="0"/>
              <a:t> </a:t>
            </a:r>
            <a:r>
              <a:rPr lang="en-US" dirty="0" smtClean="0"/>
              <a:t>(as </a:t>
            </a:r>
            <a:r>
              <a:rPr lang="en-US" b="1" dirty="0" smtClean="0"/>
              <a:t>Number</a:t>
            </a:r>
            <a:r>
              <a:rPr lang="en-US" dirty="0" smtClean="0"/>
              <a:t> does not implement </a:t>
            </a:r>
            <a:r>
              <a:rPr lang="en-US" b="1" dirty="0" smtClean="0"/>
              <a:t>Comparable&lt;Number&gt;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b="1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995606"/>
            <a:ext cx="2616200" cy="3429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3105954"/>
            <a:ext cx="3314700" cy="3556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425030"/>
            <a:ext cx="3619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Maximum of a Collection,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Let’s recall “Get and Put Principle”?</a:t>
            </a:r>
          </a:p>
          <a:p>
            <a:pPr lvl="1"/>
            <a:r>
              <a:rPr lang="en-US" dirty="0" smtClean="0"/>
              <a:t>Use wildcards whenever possible!</a:t>
            </a:r>
          </a:p>
          <a:p>
            <a:endParaRPr lang="en-US" dirty="0"/>
          </a:p>
          <a:p>
            <a:r>
              <a:rPr lang="en-US" dirty="0" smtClean="0"/>
              <a:t>How can we make this method more flexible?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i="1" dirty="0" smtClean="0"/>
              <a:t>extends</a:t>
            </a:r>
            <a:r>
              <a:rPr lang="en-US" dirty="0" smtClean="0"/>
              <a:t> with </a:t>
            </a:r>
            <a:r>
              <a:rPr lang="en-US" b="1" dirty="0" smtClean="0"/>
              <a:t>Collection</a:t>
            </a:r>
            <a:r>
              <a:rPr lang="en-US" dirty="0" smtClean="0"/>
              <a:t>, as we only read from it, and use </a:t>
            </a:r>
            <a:r>
              <a:rPr lang="en-US" i="1" dirty="0" smtClean="0"/>
              <a:t>super</a:t>
            </a:r>
            <a:r>
              <a:rPr lang="en-US" dirty="0" smtClean="0"/>
              <a:t> with </a:t>
            </a:r>
            <a:r>
              <a:rPr lang="en-US" b="1" dirty="0" smtClean="0"/>
              <a:t>Comparable&lt;T&gt;</a:t>
            </a:r>
            <a:r>
              <a:rPr lang="en-US" dirty="0" smtClean="0"/>
              <a:t> as we put values into </a:t>
            </a:r>
            <a:r>
              <a:rPr lang="en-US" i="1" dirty="0" err="1" smtClean="0"/>
              <a:t>compareTo</a:t>
            </a:r>
            <a:r>
              <a:rPr lang="en-US" dirty="0" smtClean="0"/>
              <a:t> method: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look at the Java library, you will see that it is even more complicated: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to maintain backwards compatibility with Java 1.4 and earlier</a:t>
            </a:r>
          </a:p>
          <a:p>
            <a:endParaRPr lang="en-US" b="1" dirty="0" smtClean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9" y="2740546"/>
            <a:ext cx="3124200" cy="2032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9" y="3819667"/>
            <a:ext cx="4178300" cy="2159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9" y="4911488"/>
            <a:ext cx="259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Fruity Example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Let’s consider the following example: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This let’s us not only compare same fruits (like apples with apples), but also compare distinct fruits (like apples with oranges)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7" y="3085306"/>
            <a:ext cx="3314700" cy="16383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7" y="1693561"/>
            <a:ext cx="279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Fruity Example 2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Now, let’s consider the following one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This time, we’re only allowed to compare same kinds of fruits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Would this work if we kept the original </a:t>
            </a:r>
            <a:r>
              <a:rPr lang="en-US" i="1" dirty="0" smtClean="0"/>
              <a:t>max</a:t>
            </a:r>
            <a:r>
              <a:rPr lang="en-US" dirty="0" smtClean="0"/>
              <a:t> method declaration?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1619155"/>
            <a:ext cx="3797300" cy="49530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2825732"/>
            <a:ext cx="3898900" cy="165100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4984809"/>
            <a:ext cx="3124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Fruity Example 2,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The original method signature</a:t>
            </a:r>
          </a:p>
          <a:p>
            <a:endParaRPr lang="en-US" b="1" dirty="0" smtClean="0"/>
          </a:p>
          <a:p>
            <a:r>
              <a:rPr lang="en-US" dirty="0" smtClean="0"/>
              <a:t>Let’s take </a:t>
            </a:r>
            <a:r>
              <a:rPr lang="en-US" b="1" dirty="0" smtClean="0"/>
              <a:t>T</a:t>
            </a:r>
            <a:r>
              <a:rPr lang="en-US" dirty="0" smtClean="0"/>
              <a:t> to be </a:t>
            </a:r>
            <a:r>
              <a:rPr lang="en-US" b="1" dirty="0" smtClean="0"/>
              <a:t>Orange</a:t>
            </a:r>
            <a:r>
              <a:rPr lang="en-US" dirty="0" smtClean="0"/>
              <a:t>:</a:t>
            </a:r>
          </a:p>
          <a:p>
            <a:pPr marL="198900" indent="0">
              <a:buNone/>
            </a:pPr>
            <a:endParaRPr lang="en-US" b="1" dirty="0"/>
          </a:p>
          <a:p>
            <a:r>
              <a:rPr lang="en-US" dirty="0" smtClean="0"/>
              <a:t>But, </a:t>
            </a:r>
            <a:r>
              <a:rPr lang="en-US" b="1" dirty="0" smtClean="0"/>
              <a:t>Orange</a:t>
            </a:r>
            <a:r>
              <a:rPr lang="en-US" dirty="0" smtClean="0"/>
              <a:t> does not implement </a:t>
            </a:r>
            <a:r>
              <a:rPr lang="en-US" b="1" dirty="0" err="1" smtClean="0"/>
              <a:t>Comparabie</a:t>
            </a:r>
            <a:r>
              <a:rPr lang="en-US" b="1" dirty="0" smtClean="0"/>
              <a:t>&lt;Orange&gt;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It implements </a:t>
            </a:r>
            <a:r>
              <a:rPr lang="en-US" b="1" dirty="0" smtClean="0"/>
              <a:t>Comparable&lt;Fruit&gt;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1616087"/>
            <a:ext cx="3124200" cy="203200"/>
          </a:xfrm>
          <a:prstGeom prst="rect">
            <a:avLst/>
          </a:prstGeom>
        </p:spPr>
      </p:pic>
      <p:sp>
        <p:nvSpPr>
          <p:cNvPr id="6" name="PoleTekstowe 5"/>
          <p:cNvSpPr txBox="1"/>
          <p:nvPr/>
        </p:nvSpPr>
        <p:spPr>
          <a:xfrm>
            <a:off x="524302" y="2335876"/>
            <a:ext cx="2723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Orange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&lt;Orange&gt;</a:t>
            </a:r>
            <a:endParaRPr lang="pl-PL" sz="11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3629296"/>
            <a:ext cx="2527300" cy="3175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96" y="3788046"/>
            <a:ext cx="12192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Fruity Example 2, cont.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Let’s see the wildcard-tuned method declaration:</a:t>
            </a:r>
          </a:p>
          <a:p>
            <a:endParaRPr lang="en-US" b="1" dirty="0" smtClean="0"/>
          </a:p>
          <a:p>
            <a:r>
              <a:rPr lang="en-US" dirty="0" smtClean="0"/>
              <a:t>Again, we take </a:t>
            </a:r>
            <a:r>
              <a:rPr lang="en-US" b="1" dirty="0" smtClean="0"/>
              <a:t>T</a:t>
            </a:r>
            <a:r>
              <a:rPr lang="en-US" dirty="0" smtClean="0"/>
              <a:t> to be </a:t>
            </a:r>
            <a:r>
              <a:rPr lang="en-US" b="1" dirty="0" smtClean="0"/>
              <a:t>Orange</a:t>
            </a:r>
            <a:r>
              <a:rPr lang="en-US" dirty="0" smtClean="0"/>
              <a:t>:</a:t>
            </a:r>
          </a:p>
          <a:p>
            <a:endParaRPr lang="en-US" b="1" dirty="0" smtClean="0"/>
          </a:p>
          <a:p>
            <a:r>
              <a:rPr lang="en-US" dirty="0" smtClean="0"/>
              <a:t>And this is true because both of the following hold: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PoleTekstowe 5"/>
          <p:cNvSpPr txBox="1"/>
          <p:nvPr/>
        </p:nvSpPr>
        <p:spPr>
          <a:xfrm>
            <a:off x="524302" y="2335876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Orange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&lt;? Super Orange&gt;</a:t>
            </a:r>
            <a:endParaRPr lang="pl-PL" sz="11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2" y="1584916"/>
            <a:ext cx="4178300" cy="215900"/>
          </a:xfrm>
          <a:prstGeom prst="rect">
            <a:avLst/>
          </a:prstGeom>
        </p:spPr>
      </p:pic>
      <p:sp>
        <p:nvSpPr>
          <p:cNvPr id="10" name="PoleTekstowe 9"/>
          <p:cNvSpPr txBox="1"/>
          <p:nvPr/>
        </p:nvSpPr>
        <p:spPr>
          <a:xfrm>
            <a:off x="524302" y="3121355"/>
            <a:ext cx="4416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Orange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Fruit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pl-PL" sz="1100" i="1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100" dirty="0" err="1" smtClean="0">
                <a:latin typeface="Consolas" charset="0"/>
                <a:ea typeface="Consolas" charset="0"/>
                <a:cs typeface="Consolas" charset="0"/>
              </a:rPr>
              <a:t>Fruit</a:t>
            </a:r>
            <a:r>
              <a:rPr lang="pl-PL" sz="1100" dirty="0" smtClean="0">
                <a:latin typeface="Consolas" charset="0"/>
                <a:ea typeface="Consolas" charset="0"/>
                <a:cs typeface="Consolas" charset="0"/>
              </a:rPr>
              <a:t> super Orange</a:t>
            </a:r>
            <a:endParaRPr lang="pl-PL" sz="11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2" y="3651232"/>
            <a:ext cx="2527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Multiple Bounds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Sometimes, it is desirable to bound a method with more than one class or interface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Multiple bounds are often used for maintaining backwards compatibility:</a:t>
            </a:r>
          </a:p>
          <a:p>
            <a:endParaRPr lang="en-US" dirty="0" smtClean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" y="1690806"/>
            <a:ext cx="3238500" cy="27813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" y="5089056"/>
            <a:ext cx="2590800" cy="368300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187787" y="2536030"/>
            <a:ext cx="4646856" cy="8370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Notice that </a:t>
            </a:r>
            <a:r>
              <a:rPr lang="en-US" i="1" dirty="0" err="1" smtClean="0"/>
              <a:t>src</a:t>
            </a:r>
            <a:r>
              <a:rPr lang="en-US" dirty="0" smtClean="0"/>
              <a:t> uses methods from both </a:t>
            </a:r>
            <a:r>
              <a:rPr lang="en-US" b="1" dirty="0" smtClean="0"/>
              <a:t>Readable</a:t>
            </a:r>
            <a:r>
              <a:rPr lang="en-US" dirty="0" smtClean="0"/>
              <a:t> and </a:t>
            </a:r>
            <a:r>
              <a:rPr lang="en-US" b="1" dirty="0" smtClean="0"/>
              <a:t>Closeable</a:t>
            </a:r>
            <a:r>
              <a:rPr lang="en-US" dirty="0" smtClean="0"/>
              <a:t> interfaces!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Generic classes in the nutshell</a:t>
            </a:r>
            <a:endParaRPr lang="en-US" noProof="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19" y="278171"/>
            <a:ext cx="4533899" cy="413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Constructor</a:t>
            </a:r>
            <a:endParaRPr lang="en-US" noProof="0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5" y="1228158"/>
            <a:ext cx="2609850" cy="1266825"/>
          </a:xfrm>
          <a:prstGeom prst="rect">
            <a:avLst/>
          </a:prstGeom>
        </p:spPr>
      </p:pic>
      <p:sp>
        <p:nvSpPr>
          <p:cNvPr id="8" name="Symbol zastępczy tekstu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01" y="1372485"/>
            <a:ext cx="3448050" cy="47625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5" y="3615754"/>
            <a:ext cx="3076575" cy="276225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3707296" y="3363056"/>
            <a:ext cx="4104861" cy="781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Look</a:t>
            </a:r>
            <a:r>
              <a:rPr lang="pl-PL" dirty="0" smtClean="0"/>
              <a:t> out for </a:t>
            </a:r>
            <a:r>
              <a:rPr lang="pl-PL" dirty="0" err="1" smtClean="0"/>
              <a:t>this</a:t>
            </a:r>
            <a:r>
              <a:rPr lang="pl-PL" dirty="0" smtClean="0"/>
              <a:t> – no </a:t>
            </a:r>
            <a:r>
              <a:rPr lang="pl-PL" dirty="0" err="1" smtClean="0"/>
              <a:t>compile</a:t>
            </a:r>
            <a:r>
              <a:rPr lang="pl-PL" dirty="0" smtClean="0"/>
              <a:t>-error, but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generate</a:t>
            </a:r>
            <a:r>
              <a:rPr lang="pl-PL" dirty="0" smtClean="0"/>
              <a:t> </a:t>
            </a:r>
            <a:r>
              <a:rPr lang="pl-PL" dirty="0" err="1" smtClean="0"/>
              <a:t>unchecked</a:t>
            </a:r>
            <a:r>
              <a:rPr lang="pl-PL" dirty="0" smtClean="0"/>
              <a:t> </a:t>
            </a:r>
            <a:r>
              <a:rPr lang="pl-PL" dirty="0" err="1" smtClean="0"/>
              <a:t>warning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09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Static members</a:t>
            </a: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8" y="1514399"/>
            <a:ext cx="5334000" cy="952500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" y="2753139"/>
            <a:ext cx="7505700" cy="13239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78" y="4531001"/>
            <a:ext cx="4991100" cy="85725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468178" y="4321554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  <p:cxnSp>
        <p:nvCxnSpPr>
          <p:cNvPr id="8" name="Łącznik prosty ze strzałką 7"/>
          <p:cNvCxnSpPr/>
          <p:nvPr/>
        </p:nvCxnSpPr>
        <p:spPr>
          <a:xfrm flipH="1">
            <a:off x="6277389" y="3095833"/>
            <a:ext cx="508240" cy="46430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/>
          <p:cNvCxnSpPr/>
          <p:nvPr/>
        </p:nvCxnSpPr>
        <p:spPr>
          <a:xfrm flipH="1">
            <a:off x="2897048" y="4701693"/>
            <a:ext cx="2614199" cy="809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/>
          <p:nvPr/>
        </p:nvCxnSpPr>
        <p:spPr>
          <a:xfrm flipH="1">
            <a:off x="5403782" y="4699677"/>
            <a:ext cx="1233484" cy="494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H="1">
            <a:off x="4870174" y="2811138"/>
            <a:ext cx="528014" cy="34494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rostokąt 16"/>
          <p:cNvSpPr/>
          <p:nvPr/>
        </p:nvSpPr>
        <p:spPr>
          <a:xfrm>
            <a:off x="5403782" y="2676940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34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en-US" noProof="0" dirty="0" smtClean="0"/>
              <a:t>Legacy code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pPr marL="648000" lvl="3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Generic version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6" y="1608379"/>
            <a:ext cx="2743200" cy="9144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6" y="3888967"/>
            <a:ext cx="3257550" cy="819150"/>
          </a:xfrm>
          <a:prstGeom prst="rect">
            <a:avLst/>
          </a:prstGeom>
        </p:spPr>
      </p:pic>
      <p:sp>
        <p:nvSpPr>
          <p:cNvPr id="11" name="Prostokąt zaokrąglony 10"/>
          <p:cNvSpPr/>
          <p:nvPr/>
        </p:nvSpPr>
        <p:spPr>
          <a:xfrm>
            <a:off x="3982693" y="1573333"/>
            <a:ext cx="4097820" cy="888619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Cast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,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you’ll</a:t>
            </a:r>
            <a:r>
              <a:rPr lang="pl-PL" dirty="0"/>
              <a:t>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compile-time</a:t>
            </a:r>
            <a:r>
              <a:rPr lang="pl-PL" dirty="0"/>
              <a:t> error.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3982693" y="4015277"/>
            <a:ext cx="3051313" cy="5665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98900" indent="0">
              <a:buNone/>
            </a:pPr>
            <a:r>
              <a:rPr lang="pl-PL" dirty="0" err="1"/>
              <a:t>C</a:t>
            </a:r>
            <a:r>
              <a:rPr lang="pl-PL" dirty="0" err="1" smtClean="0"/>
              <a:t>ast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required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4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Nested classes</a:t>
            </a: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3" y="1296642"/>
            <a:ext cx="3133725" cy="29527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11" y="1296642"/>
            <a:ext cx="3314700" cy="552450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383156" y="2355575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Nested</a:t>
            </a:r>
            <a:r>
              <a:rPr lang="pl-PL" dirty="0" smtClean="0"/>
              <a:t> public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25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Nested classes</a:t>
            </a:r>
            <a:endParaRPr lang="en-US" noProof="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1" y="1296642"/>
            <a:ext cx="3267075" cy="24384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02" y="1296642"/>
            <a:ext cx="3743325" cy="447675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383156" y="2355575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Nested</a:t>
            </a:r>
            <a:r>
              <a:rPr lang="pl-PL" dirty="0" smtClean="0"/>
              <a:t> </a:t>
            </a:r>
            <a:r>
              <a:rPr lang="pl-PL" dirty="0" err="1" smtClean="0"/>
              <a:t>static</a:t>
            </a:r>
            <a:r>
              <a:rPr lang="pl-PL" dirty="0" smtClean="0"/>
              <a:t> public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8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Generic Methods</a:t>
            </a:r>
            <a:endParaRPr lang="en-US" noProof="0" dirty="0"/>
          </a:p>
        </p:txBody>
      </p:sp>
      <p:sp>
        <p:nvSpPr>
          <p:cNvPr id="8" name="Prostokąt 7"/>
          <p:cNvSpPr/>
          <p:nvPr/>
        </p:nvSpPr>
        <p:spPr>
          <a:xfrm>
            <a:off x="5049078" y="1679712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Non </a:t>
            </a:r>
            <a:r>
              <a:rPr lang="pl-PL" dirty="0" err="1" smtClean="0"/>
              <a:t>generic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r>
              <a:rPr lang="pl-PL" dirty="0" smtClean="0"/>
              <a:t> with </a:t>
            </a:r>
            <a:r>
              <a:rPr lang="pl-PL" dirty="0" err="1" smtClean="0"/>
              <a:t>static</a:t>
            </a:r>
            <a:r>
              <a:rPr lang="pl-PL" dirty="0" smtClean="0"/>
              <a:t> and non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7" y="1134924"/>
            <a:ext cx="4419600" cy="1685925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453887" y="4237381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Generic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r>
              <a:rPr lang="pl-PL" dirty="0" smtClean="0"/>
              <a:t> with </a:t>
            </a:r>
            <a:r>
              <a:rPr lang="pl-PL" dirty="0" err="1" smtClean="0"/>
              <a:t>static</a:t>
            </a:r>
            <a:r>
              <a:rPr lang="pl-PL" dirty="0" smtClean="0"/>
              <a:t> and non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142" y="3487805"/>
            <a:ext cx="44291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Generic Methods with </a:t>
            </a:r>
            <a:r>
              <a:rPr lang="en-US" noProof="0" dirty="0" err="1" smtClean="0"/>
              <a:t>varargs</a:t>
            </a:r>
            <a:endParaRPr lang="en-US" noProof="0" dirty="0"/>
          </a:p>
        </p:txBody>
      </p:sp>
      <p:sp>
        <p:nvSpPr>
          <p:cNvPr id="8" name="Prostokąt 7"/>
          <p:cNvSpPr/>
          <p:nvPr/>
        </p:nvSpPr>
        <p:spPr>
          <a:xfrm>
            <a:off x="5049078" y="1798981"/>
            <a:ext cx="3538331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Non </a:t>
            </a:r>
            <a:r>
              <a:rPr lang="pl-PL" dirty="0" err="1" smtClean="0"/>
              <a:t>generic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r>
              <a:rPr lang="pl-PL" dirty="0" smtClean="0"/>
              <a:t> with </a:t>
            </a:r>
            <a:r>
              <a:rPr lang="pl-PL" dirty="0" err="1" smtClean="0"/>
              <a:t>generic</a:t>
            </a:r>
            <a:r>
              <a:rPr lang="pl-PL" dirty="0" smtClean="0"/>
              <a:t> </a:t>
            </a:r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9" y="1490247"/>
            <a:ext cx="37623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Generic Exceptions</a:t>
            </a: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0" y="1230380"/>
            <a:ext cx="3857625" cy="173355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195060" y="1273450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687418" y="2122729"/>
            <a:ext cx="4393095" cy="1302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allowed</a:t>
            </a:r>
            <a:endParaRPr lang="pl-PL" dirty="0"/>
          </a:p>
          <a:p>
            <a:pPr algn="ctr"/>
            <a:r>
              <a:rPr lang="pl-PL" dirty="0" err="1" smtClean="0"/>
              <a:t>Reason</a:t>
            </a:r>
            <a:r>
              <a:rPr lang="pl-PL" dirty="0" smtClean="0"/>
              <a:t>: not-</a:t>
            </a:r>
            <a:r>
              <a:rPr lang="pl-PL" dirty="0" err="1" smtClean="0"/>
              <a:t>reifiable</a:t>
            </a:r>
            <a:r>
              <a:rPr lang="pl-PL" dirty="0" smtClean="0"/>
              <a:t> </a:t>
            </a:r>
            <a:r>
              <a:rPr lang="pl-PL" dirty="0" err="1" smtClean="0"/>
              <a:t>type</a:t>
            </a:r>
            <a:r>
              <a:rPr lang="pl-PL" dirty="0" smtClean="0"/>
              <a:t> in </a:t>
            </a:r>
            <a:r>
              <a:rPr lang="pl-PL" dirty="0" err="1" smtClean="0"/>
              <a:t>catch</a:t>
            </a:r>
            <a:r>
              <a:rPr lang="pl-PL" dirty="0" smtClean="0"/>
              <a:t> </a:t>
            </a:r>
            <a:r>
              <a:rPr lang="pl-PL" dirty="0" err="1" smtClean="0"/>
              <a:t>clausle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used</a:t>
            </a:r>
            <a:r>
              <a:rPr lang="pl-PL" dirty="0" smtClean="0"/>
              <a:t> to </a:t>
            </a:r>
            <a:r>
              <a:rPr lang="pl-PL" dirty="0" err="1" smtClean="0"/>
              <a:t>catch</a:t>
            </a:r>
            <a:r>
              <a:rPr lang="pl-PL" dirty="0" smtClean="0"/>
              <a:t> </a:t>
            </a:r>
            <a:r>
              <a:rPr lang="pl-PL" dirty="0" err="1" smtClean="0"/>
              <a:t>such</a:t>
            </a:r>
            <a:r>
              <a:rPr lang="pl-PL" dirty="0" smtClean="0"/>
              <a:t> </a:t>
            </a:r>
            <a:r>
              <a:rPr lang="pl-PL" dirty="0" err="1" smtClean="0"/>
              <a:t>exception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0" y="4106350"/>
            <a:ext cx="4514850" cy="1114425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459438" y="5041870"/>
            <a:ext cx="4362657" cy="66319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Generics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allowed</a:t>
            </a:r>
            <a:r>
              <a:rPr lang="pl-PL" dirty="0" smtClean="0"/>
              <a:t> in </a:t>
            </a:r>
            <a:r>
              <a:rPr lang="pl-PL" dirty="0" err="1" smtClean="0"/>
              <a:t>throws</a:t>
            </a:r>
            <a:r>
              <a:rPr lang="pl-PL" dirty="0" smtClean="0"/>
              <a:t> </a:t>
            </a:r>
            <a:r>
              <a:rPr lang="pl-PL" dirty="0" err="1" smtClean="0"/>
              <a:t>clausule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78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get instance </a:t>
            </a:r>
            <a:r>
              <a:rPr lang="en-US" noProof="0"/>
              <a:t>of </a:t>
            </a:r>
            <a:r>
              <a:rPr lang="pl-PL" dirty="0"/>
              <a:t>the</a:t>
            </a:r>
            <a:r>
              <a:rPr lang="pl-PL"/>
              <a:t> </a:t>
            </a:r>
            <a:r>
              <a:rPr lang="en-US" noProof="0"/>
              <a:t>generic </a:t>
            </a:r>
            <a:r>
              <a:rPr lang="en-US" noProof="0" dirty="0"/>
              <a:t>type T?</a:t>
            </a:r>
          </a:p>
        </p:txBody>
      </p:sp>
      <p:sp>
        <p:nvSpPr>
          <p:cNvPr id="7" name="Prostokąt 6"/>
          <p:cNvSpPr/>
          <p:nvPr/>
        </p:nvSpPr>
        <p:spPr>
          <a:xfrm>
            <a:off x="3265314" y="1372841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307306" y="2311882"/>
            <a:ext cx="5669964" cy="948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allowed</a:t>
            </a:r>
            <a:endParaRPr lang="pl-PL" dirty="0"/>
          </a:p>
          <a:p>
            <a:pPr algn="ctr"/>
            <a:r>
              <a:rPr lang="pl-PL" dirty="0" err="1"/>
              <a:t>Reason</a:t>
            </a:r>
            <a:r>
              <a:rPr lang="pl-PL" dirty="0"/>
              <a:t>: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erasure</a:t>
            </a:r>
            <a:r>
              <a:rPr lang="pl-PL" dirty="0"/>
              <a:t> – </a:t>
            </a:r>
            <a:r>
              <a:rPr lang="pl-PL"/>
              <a:t>T </a:t>
            </a:r>
            <a:r>
              <a:rPr lang="pl-PL" dirty="0" err="1"/>
              <a:t>is</a:t>
            </a:r>
            <a:r>
              <a:rPr lang="pl-PL"/>
              <a:t> not reifiable type and will </a:t>
            </a:r>
            <a:r>
              <a:rPr lang="pl-PL" dirty="0"/>
              <a:t>be Object in </a:t>
            </a:r>
            <a:r>
              <a:rPr lang="pl-PL" err="1"/>
              <a:t>this</a:t>
            </a:r>
            <a:r>
              <a:rPr lang="pl-PL"/>
              <a:t> </a:t>
            </a:r>
            <a:r>
              <a:rPr lang="pl-PL" smtClean="0"/>
              <a:t>case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2077899" y="4902723"/>
            <a:ext cx="4362657" cy="66319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err="1"/>
              <a:t>is</a:t>
            </a:r>
            <a:r>
              <a:rPr lang="pl-PL"/>
              <a:t> </a:t>
            </a:r>
            <a:r>
              <a:rPr lang="pl-PL" smtClean="0"/>
              <a:t>workaround </a:t>
            </a:r>
            <a:r>
              <a:rPr lang="pl-PL" dirty="0"/>
              <a:t>for</a:t>
            </a:r>
            <a:r>
              <a:rPr lang="pl-PL"/>
              <a:t> the </a:t>
            </a:r>
            <a:r>
              <a:rPr lang="pl-PL" smtClean="0"/>
              <a:t>issue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35143"/>
            <a:ext cx="2400300" cy="9144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1" y="3573569"/>
            <a:ext cx="52673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get instance </a:t>
            </a:r>
            <a:r>
              <a:rPr lang="en-US" noProof="0"/>
              <a:t>of</a:t>
            </a:r>
            <a:r>
              <a:rPr lang="pl-PL" noProof="0"/>
              <a:t> </a:t>
            </a:r>
            <a:r>
              <a:rPr lang="pl-PL" dirty="0"/>
              <a:t>the</a:t>
            </a:r>
            <a:r>
              <a:rPr lang="pl-PL"/>
              <a:t> </a:t>
            </a:r>
            <a:r>
              <a:rPr lang="pl-PL" noProof="0"/>
              <a:t>arra</a:t>
            </a:r>
            <a:r>
              <a:rPr lang="pl-PL"/>
              <a:t>y of </a:t>
            </a:r>
            <a:r>
              <a:rPr lang="pl-PL" dirty="0"/>
              <a:t>the</a:t>
            </a:r>
            <a:r>
              <a:rPr lang="pl-PL"/>
              <a:t> </a:t>
            </a:r>
            <a:r>
              <a:rPr lang="en-US" noProof="0"/>
              <a:t>generic </a:t>
            </a:r>
            <a:r>
              <a:rPr lang="en-US" noProof="0" dirty="0"/>
              <a:t>type T?</a:t>
            </a:r>
          </a:p>
        </p:txBody>
      </p:sp>
      <p:sp>
        <p:nvSpPr>
          <p:cNvPr id="7" name="Prostokąt 6"/>
          <p:cNvSpPr/>
          <p:nvPr/>
        </p:nvSpPr>
        <p:spPr>
          <a:xfrm>
            <a:off x="4142288" y="1360793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307306" y="2311882"/>
            <a:ext cx="5669964" cy="948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allowed</a:t>
            </a:r>
            <a:endParaRPr lang="pl-PL" dirty="0"/>
          </a:p>
          <a:p>
            <a:pPr algn="ctr"/>
            <a:r>
              <a:rPr lang="pl-PL" dirty="0" err="1" smtClean="0"/>
              <a:t>Reason</a:t>
            </a:r>
            <a:r>
              <a:rPr lang="pl-PL" dirty="0" smtClean="0"/>
              <a:t>: </a:t>
            </a:r>
            <a:r>
              <a:rPr lang="pl-PL" dirty="0" err="1" smtClean="0"/>
              <a:t>type</a:t>
            </a:r>
            <a:r>
              <a:rPr lang="pl-PL" dirty="0" smtClean="0"/>
              <a:t> </a:t>
            </a:r>
            <a:r>
              <a:rPr lang="pl-PL" dirty="0" err="1" smtClean="0"/>
              <a:t>erasure</a:t>
            </a:r>
            <a:r>
              <a:rPr lang="pl-PL" dirty="0" smtClean="0"/>
              <a:t> – T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reifiable</a:t>
            </a:r>
            <a:r>
              <a:rPr lang="pl-PL" dirty="0" smtClean="0"/>
              <a:t> </a:t>
            </a:r>
            <a:r>
              <a:rPr lang="pl-PL" dirty="0" err="1" smtClean="0"/>
              <a:t>type</a:t>
            </a:r>
            <a:r>
              <a:rPr lang="pl-PL" dirty="0" smtClean="0"/>
              <a:t> and </a:t>
            </a:r>
            <a:r>
              <a:rPr lang="pl-PL" dirty="0" err="1" smtClean="0"/>
              <a:t>will</a:t>
            </a:r>
            <a:r>
              <a:rPr lang="pl-PL" dirty="0" smtClean="0"/>
              <a:t> be Object 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case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92231"/>
            <a:ext cx="4295775" cy="933450"/>
          </a:xfrm>
          <a:prstGeom prst="rect">
            <a:avLst/>
          </a:prstGeom>
        </p:spPr>
      </p:pic>
      <p:pic>
        <p:nvPicPr>
          <p:cNvPr id="3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3" y="1159959"/>
            <a:ext cx="3419475" cy="885825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41" y="3473746"/>
            <a:ext cx="6048375" cy="2914650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299428" y="4893848"/>
            <a:ext cx="4362657" cy="66319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workaround</a:t>
            </a:r>
            <a:r>
              <a:rPr lang="pl-PL" dirty="0" smtClean="0"/>
              <a:t> for the </a:t>
            </a:r>
            <a:r>
              <a:rPr lang="pl-PL" dirty="0" err="1" smtClean="0"/>
              <a:t>issue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Thanks for attention!</a:t>
            </a:r>
            <a:endParaRPr lang="en-US" noProof="0" dirty="0"/>
          </a:p>
        </p:txBody>
      </p:sp>
      <p:pic>
        <p:nvPicPr>
          <p:cNvPr id="1028" name="Picture 4" descr="https://d2slcw3kip6qmk.cloudfront.net/marketing/techblog/worst-mistake/simpson-d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2" y="1861240"/>
            <a:ext cx="43719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7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 Item 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9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 Item 1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en-US" noProof="0" dirty="0" smtClean="0"/>
              <a:t>Type parameter vs Type argument – what is the difference?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Interface List&lt;</a:t>
            </a:r>
            <a:r>
              <a:rPr lang="en-US" b="1" noProof="0" dirty="0" smtClean="0"/>
              <a:t>E</a:t>
            </a:r>
            <a:r>
              <a:rPr lang="en-US" noProof="0" dirty="0" smtClean="0"/>
              <a:t>&gt; {</a:t>
            </a:r>
          </a:p>
          <a:p>
            <a:pPr marL="198900" indent="0">
              <a:buNone/>
            </a:pPr>
            <a:r>
              <a:rPr lang="en-US" noProof="0" dirty="0" smtClean="0"/>
              <a:t>}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		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List&lt;</a:t>
            </a:r>
            <a:r>
              <a:rPr lang="en-US" b="1" noProof="0" dirty="0" smtClean="0"/>
              <a:t>String</a:t>
            </a:r>
            <a:r>
              <a:rPr lang="en-US" noProof="0" dirty="0" smtClean="0"/>
              <a:t>&gt; list = new </a:t>
            </a:r>
            <a:r>
              <a:rPr lang="en-US" noProof="0" dirty="0" err="1" smtClean="0"/>
              <a:t>ArrayList</a:t>
            </a:r>
            <a:r>
              <a:rPr lang="en-US" noProof="0" dirty="0" smtClean="0"/>
              <a:t>&lt;&gt;();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		</a:t>
            </a:r>
            <a:endParaRPr lang="en-US" b="1" noProof="0" dirty="0" smtClean="0"/>
          </a:p>
          <a:p>
            <a:pPr marL="198900" indent="0">
              <a:buNone/>
            </a:pPr>
            <a:endParaRPr lang="en-US" b="1" noProof="0" dirty="0"/>
          </a:p>
        </p:txBody>
      </p:sp>
      <p:sp>
        <p:nvSpPr>
          <p:cNvPr id="2" name="Prostokąt 1"/>
          <p:cNvSpPr/>
          <p:nvPr/>
        </p:nvSpPr>
        <p:spPr>
          <a:xfrm>
            <a:off x="4502425" y="1997766"/>
            <a:ext cx="3091070" cy="576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8900" indent="0">
              <a:buNone/>
            </a:pPr>
            <a:r>
              <a:rPr lang="pl-PL" dirty="0"/>
              <a:t>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b="1" dirty="0"/>
              <a:t>a </a:t>
            </a:r>
            <a:r>
              <a:rPr lang="pl-PL" b="1" dirty="0" err="1"/>
              <a:t>type</a:t>
            </a:r>
            <a:r>
              <a:rPr lang="pl-PL" b="1" dirty="0"/>
              <a:t> </a:t>
            </a:r>
            <a:r>
              <a:rPr lang="pl-PL" b="1" dirty="0" err="1"/>
              <a:t>parameter</a:t>
            </a:r>
            <a:endParaRPr lang="pl-PL" b="1" dirty="0"/>
          </a:p>
        </p:txBody>
      </p:sp>
      <p:sp>
        <p:nvSpPr>
          <p:cNvPr id="3" name="Prostokąt 2"/>
          <p:cNvSpPr/>
          <p:nvPr/>
        </p:nvSpPr>
        <p:spPr>
          <a:xfrm>
            <a:off x="4572000" y="3737862"/>
            <a:ext cx="3021495" cy="596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8900" indent="0">
              <a:buNone/>
            </a:pPr>
            <a:r>
              <a:rPr lang="pl-PL" dirty="0"/>
              <a:t>String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b="1" dirty="0"/>
              <a:t>a </a:t>
            </a:r>
            <a:r>
              <a:rPr lang="pl-PL" b="1" dirty="0" err="1"/>
              <a:t>type</a:t>
            </a:r>
            <a:r>
              <a:rPr lang="pl-PL" b="1" dirty="0"/>
              <a:t> argument</a:t>
            </a:r>
          </a:p>
        </p:txBody>
      </p:sp>
    </p:spTree>
    <p:extLst>
      <p:ext uri="{BB962C8B-B14F-4D97-AF65-F5344CB8AC3E}">
        <p14:creationId xmlns:p14="http://schemas.microsoft.com/office/powerpoint/2010/main" val="22001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pl-PL" noProof="0" dirty="0" err="1" smtClean="0"/>
              <a:t>Generics</a:t>
            </a:r>
            <a:r>
              <a:rPr lang="pl-PL" noProof="0" dirty="0" smtClean="0"/>
              <a:t> </a:t>
            </a:r>
            <a:r>
              <a:rPr lang="pl-PL" noProof="0" dirty="0" err="1" smtClean="0"/>
              <a:t>can’t</a:t>
            </a:r>
            <a:r>
              <a:rPr lang="pl-PL" noProof="0" dirty="0" smtClean="0"/>
              <a:t> be </a:t>
            </a:r>
            <a:r>
              <a:rPr lang="pl-PL" noProof="0" dirty="0" err="1" smtClean="0"/>
              <a:t>used</a:t>
            </a:r>
            <a:r>
              <a:rPr lang="pl-PL" noProof="0" dirty="0" smtClean="0"/>
              <a:t> with </a:t>
            </a:r>
            <a:r>
              <a:rPr lang="pl-PL" noProof="0" dirty="0" err="1" smtClean="0"/>
              <a:t>primitive</a:t>
            </a:r>
            <a:r>
              <a:rPr lang="pl-PL" noProof="0" dirty="0" smtClean="0"/>
              <a:t> </a:t>
            </a:r>
            <a:r>
              <a:rPr lang="pl-PL" noProof="0" dirty="0" err="1" smtClean="0"/>
              <a:t>types</a:t>
            </a: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9" y="2113308"/>
            <a:ext cx="3276600" cy="74295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3944179" y="2991049"/>
            <a:ext cx="2375452" cy="41889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Compile-time</a:t>
            </a:r>
            <a:r>
              <a:rPr lang="pl-PL" dirty="0" smtClean="0"/>
              <a:t> error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34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Introduction to Generics in Java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anchor="t">
            <a:normAutofit/>
          </a:bodyPr>
          <a:lstStyle/>
          <a:p>
            <a:pPr marL="198900" indent="0">
              <a:buNone/>
            </a:pPr>
            <a:r>
              <a:rPr lang="en-US" noProof="0" dirty="0" smtClean="0"/>
              <a:t>Boxing and unboxing </a:t>
            </a:r>
          </a:p>
          <a:p>
            <a:pPr marL="198900" indent="0">
              <a:buNone/>
            </a:pPr>
            <a:r>
              <a:rPr lang="en-US" noProof="0" dirty="0" smtClean="0"/>
              <a:t>	done automatically where appropriate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Example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r>
              <a:rPr lang="en-US" noProof="0" dirty="0" smtClean="0"/>
              <a:t>is equivalent to sequence:</a:t>
            </a:r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 smtClean="0"/>
          </a:p>
          <a:p>
            <a:pPr marL="198900" indent="0">
              <a:buNone/>
            </a:pPr>
            <a:endParaRPr lang="en-US" noProof="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7" y="2691328"/>
            <a:ext cx="3752850" cy="61912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97" y="3937523"/>
            <a:ext cx="37433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ings 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T_szablonPPT_2015" id="{00D28BF2-50F8-4D35-BA48-1DA7B1A3A3EB}" vid="{2E3B21DC-C550-4265-AC51-6DEC4C8B730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Strings IO</Template>
  <TotalTime>8852</TotalTime>
  <Words>2428</Words>
  <Application>Microsoft Office PowerPoint</Application>
  <PresentationFormat>Pokaz na ekranie (4:3)</PresentationFormat>
  <Paragraphs>543</Paragraphs>
  <Slides>69</Slides>
  <Notes>67</Notes>
  <HiddenSlides>9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69</vt:i4>
      </vt:variant>
    </vt:vector>
  </HeadingPairs>
  <TitlesOfParts>
    <vt:vector size="75" baseType="lpstr">
      <vt:lpstr>Arial</vt:lpstr>
      <vt:lpstr>Batang</vt:lpstr>
      <vt:lpstr>Calibri</vt:lpstr>
      <vt:lpstr>Consolas</vt:lpstr>
      <vt:lpstr>Wingdings</vt:lpstr>
      <vt:lpstr>Strings IO</vt:lpstr>
      <vt:lpstr>Java Generics</vt:lpstr>
      <vt:lpstr>Few words before we start</vt:lpstr>
      <vt:lpstr>Agenda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Introduction to Generics in Java</vt:lpstr>
      <vt:lpstr>What you should know about types?</vt:lpstr>
      <vt:lpstr>Reifiable types</vt:lpstr>
      <vt:lpstr>Non-reifiable types</vt:lpstr>
      <vt:lpstr>Subtyping and the Substitution Principle</vt:lpstr>
      <vt:lpstr>Type erasure</vt:lpstr>
      <vt:lpstr>Type erasure</vt:lpstr>
      <vt:lpstr>Type erasure</vt:lpstr>
      <vt:lpstr>Subtyping and Wildcards</vt:lpstr>
      <vt:lpstr>What can be done and what can not ?</vt:lpstr>
      <vt:lpstr>Subtyping and the Substitution Principle</vt:lpstr>
      <vt:lpstr>Substitution Principle</vt:lpstr>
      <vt:lpstr>Substitution Principle, cont.</vt:lpstr>
      <vt:lpstr>Wildcards with extends</vt:lpstr>
      <vt:lpstr>Declaring variables with wildcard</vt:lpstr>
      <vt:lpstr>Wildcards with super</vt:lpstr>
      <vt:lpstr>Wildcards with super, cont.</vt:lpstr>
      <vt:lpstr>The Get and Put Principle</vt:lpstr>
      <vt:lpstr>The Get and Put Principle</vt:lpstr>
      <vt:lpstr>The Get and Put Principle, cont.</vt:lpstr>
      <vt:lpstr>The Get and Put Principle, cont.</vt:lpstr>
      <vt:lpstr>The Get and Put Principle, cont.</vt:lpstr>
      <vt:lpstr>The Get and Put Principle, cont.</vt:lpstr>
      <vt:lpstr>The Get and Put Principle, cont.</vt:lpstr>
      <vt:lpstr>Get and put aka PECS</vt:lpstr>
      <vt:lpstr>Covariant vs Invariant Subtyping</vt:lpstr>
      <vt:lpstr>Wildcard Capture</vt:lpstr>
      <vt:lpstr>Restrictions on Wildcards</vt:lpstr>
      <vt:lpstr>Restrictions on Wildcards</vt:lpstr>
      <vt:lpstr>Instance Creation</vt:lpstr>
      <vt:lpstr>Instance Creation, cont.</vt:lpstr>
      <vt:lpstr>Generic Method Calls</vt:lpstr>
      <vt:lpstr>Supertypes</vt:lpstr>
      <vt:lpstr>Bounds</vt:lpstr>
      <vt:lpstr>Comparable</vt:lpstr>
      <vt:lpstr>Comparable, cont.</vt:lpstr>
      <vt:lpstr>Maximum of a Collection</vt:lpstr>
      <vt:lpstr>Maximum of a Collection, cont.</vt:lpstr>
      <vt:lpstr>Maximum of a Collection, cont.</vt:lpstr>
      <vt:lpstr>Fruity Example</vt:lpstr>
      <vt:lpstr>Fruity Example 2</vt:lpstr>
      <vt:lpstr>Fruity Example 2, cont.</vt:lpstr>
      <vt:lpstr>Fruity Example 2, cont.</vt:lpstr>
      <vt:lpstr>Multiple Bounds</vt:lpstr>
      <vt:lpstr>Generic classes in the nutshell</vt:lpstr>
      <vt:lpstr>Constructor</vt:lpstr>
      <vt:lpstr>Static members</vt:lpstr>
      <vt:lpstr>Nested classes</vt:lpstr>
      <vt:lpstr>Nested classes</vt:lpstr>
      <vt:lpstr>Generic Methods</vt:lpstr>
      <vt:lpstr>Generic Methods with varargs</vt:lpstr>
      <vt:lpstr>Generic Exceptions</vt:lpstr>
      <vt:lpstr>How to get instance of the generic type T?</vt:lpstr>
      <vt:lpstr>How to get instance of the array of the generic type T?</vt:lpstr>
      <vt:lpstr>Thanks for attention!</vt:lpstr>
      <vt:lpstr>Agenda Item 1</vt:lpstr>
      <vt:lpstr>Agenda Item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Generics</dc:title>
  <dc:subject/>
  <dc:creator>MK, PL</dc:creator>
  <cp:keywords/>
  <dc:description/>
  <cp:lastModifiedBy>Zbyszko Natkański</cp:lastModifiedBy>
  <cp:revision>453</cp:revision>
  <dcterms:created xsi:type="dcterms:W3CDTF">2015-11-03T18:05:17Z</dcterms:created>
  <dcterms:modified xsi:type="dcterms:W3CDTF">2017-03-26T22:17:08Z</dcterms:modified>
  <cp:category/>
</cp:coreProperties>
</file>